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3" r:id="rId4"/>
    <p:sldMasterId id="2147483671" r:id="rId5"/>
  </p:sldMasterIdLst>
  <p:notesMasterIdLst>
    <p:notesMasterId r:id="rId7"/>
  </p:notesMasterIdLst>
  <p:handoutMasterIdLst>
    <p:handoutMasterId r:id="rId90"/>
  </p:handoutMasterIdLst>
  <p:sldIdLst>
    <p:sldId id="270" r:id="rId6"/>
    <p:sldId id="429" r:id="rId8"/>
    <p:sldId id="447" r:id="rId9"/>
    <p:sldId id="448" r:id="rId10"/>
    <p:sldId id="453" r:id="rId11"/>
    <p:sldId id="455" r:id="rId12"/>
    <p:sldId id="454" r:id="rId13"/>
    <p:sldId id="456" r:id="rId14"/>
    <p:sldId id="457" r:id="rId15"/>
    <p:sldId id="42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41" r:id="rId34"/>
    <p:sldId id="542" r:id="rId35"/>
    <p:sldId id="509" r:id="rId36"/>
    <p:sldId id="510" r:id="rId37"/>
    <p:sldId id="511" r:id="rId38"/>
    <p:sldId id="512" r:id="rId39"/>
    <p:sldId id="513" r:id="rId40"/>
    <p:sldId id="514" r:id="rId41"/>
    <p:sldId id="515" r:id="rId42"/>
    <p:sldId id="516" r:id="rId43"/>
    <p:sldId id="517" r:id="rId44"/>
    <p:sldId id="520" r:id="rId45"/>
    <p:sldId id="521" r:id="rId46"/>
    <p:sldId id="522" r:id="rId47"/>
    <p:sldId id="523" r:id="rId48"/>
    <p:sldId id="524" r:id="rId49"/>
    <p:sldId id="525" r:id="rId50"/>
    <p:sldId id="526" r:id="rId51"/>
    <p:sldId id="527" r:id="rId52"/>
    <p:sldId id="528" r:id="rId53"/>
    <p:sldId id="529" r:id="rId54"/>
    <p:sldId id="468" r:id="rId55"/>
    <p:sldId id="469" r:id="rId56"/>
    <p:sldId id="470" r:id="rId57"/>
    <p:sldId id="471" r:id="rId58"/>
    <p:sldId id="472" r:id="rId59"/>
    <p:sldId id="473" r:id="rId60"/>
    <p:sldId id="474" r:id="rId61"/>
    <p:sldId id="475" r:id="rId62"/>
    <p:sldId id="476" r:id="rId63"/>
    <p:sldId id="477" r:id="rId64"/>
    <p:sldId id="478" r:id="rId65"/>
    <p:sldId id="479" r:id="rId66"/>
    <p:sldId id="480" r:id="rId67"/>
    <p:sldId id="481" r:id="rId68"/>
    <p:sldId id="482" r:id="rId69"/>
    <p:sldId id="483" r:id="rId70"/>
    <p:sldId id="484" r:id="rId71"/>
    <p:sldId id="485" r:id="rId72"/>
    <p:sldId id="488" r:id="rId73"/>
    <p:sldId id="489" r:id="rId74"/>
    <p:sldId id="490" r:id="rId75"/>
    <p:sldId id="492" r:id="rId76"/>
    <p:sldId id="493" r:id="rId77"/>
    <p:sldId id="494" r:id="rId78"/>
    <p:sldId id="495" r:id="rId79"/>
    <p:sldId id="496" r:id="rId80"/>
    <p:sldId id="497" r:id="rId81"/>
    <p:sldId id="498" r:id="rId82"/>
    <p:sldId id="500" r:id="rId83"/>
    <p:sldId id="501" r:id="rId84"/>
    <p:sldId id="502" r:id="rId85"/>
    <p:sldId id="503" r:id="rId86"/>
    <p:sldId id="504" r:id="rId87"/>
    <p:sldId id="505" r:id="rId88"/>
    <p:sldId id="506" r:id="rId89"/>
  </p:sldIdLst>
  <p:sldSz cx="12192000" cy="6858000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B1C675E-B402-4209-980E-ABBC10C70CFC}">
          <p14:sldIdLst>
            <p14:sldId id="270"/>
            <p14:sldId id="429"/>
            <p14:sldId id="447"/>
            <p14:sldId id="448"/>
            <p14:sldId id="453"/>
            <p14:sldId id="455"/>
            <p14:sldId id="454"/>
            <p14:sldId id="456"/>
            <p14:sldId id="457"/>
            <p14:sldId id="42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8"/>
            <p14:sldId id="489"/>
            <p14:sldId id="490"/>
            <p14:sldId id="492"/>
            <p14:sldId id="493"/>
            <p14:sldId id="494"/>
            <p14:sldId id="495"/>
            <p14:sldId id="496"/>
            <p14:sldId id="497"/>
            <p14:sldId id="498"/>
            <p14:sldId id="500"/>
            <p14:sldId id="501"/>
            <p14:sldId id="502"/>
            <p14:sldId id="503"/>
            <p14:sldId id="504"/>
            <p14:sldId id="505"/>
            <p14:sldId id="5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3A06FF3-7BC6-4E88-B1B1-8675D2F2378B}" styleName="表样式 1 17">
    <a:wholeTbl>
      <a:tcTxStyle>
        <a:fontRef idx="none">
          <a:srgbClr val="000000"/>
        </a:fontRef>
      </a:tcTxStyle>
      <a:tcStyle>
        <a:tcBdr>
          <a:left>
            <a:ln w="12700" cmpd="sng">
              <a:solidFill>
                <a:srgbClr val="FFFFFF"/>
              </a:solidFill>
              <a:prstDash val="solid"/>
            </a:ln>
          </a:left>
          <a:right>
            <a:ln w="12700" cmpd="sng">
              <a:solidFill>
                <a:srgbClr val="FFFFFF"/>
              </a:solidFill>
              <a:prstDash val="solid"/>
            </a:ln>
          </a:right>
          <a:top>
            <a:ln w="12700" cmpd="sng">
              <a:solidFill>
                <a:srgbClr val="FFFFFF"/>
              </a:solidFill>
              <a:prstDash val="solid"/>
            </a:ln>
          </a:top>
          <a:bottom>
            <a:ln w="12700" cmpd="sng">
              <a:solidFill>
                <a:srgbClr val="FFFFFF"/>
              </a:solidFill>
              <a:prstDash val="solid"/>
            </a:ln>
          </a:bottom>
          <a:insideH>
            <a:ln w="12700" cmpd="sng">
              <a:solidFill>
                <a:srgbClr val="FFFFFF"/>
              </a:solidFill>
              <a:prstDash val="solid"/>
            </a:ln>
          </a:insideH>
          <a:insideV>
            <a:ln w="12700" cmpd="sng">
              <a:solidFill>
                <a:srgbClr val="FFFFFF"/>
              </a:solidFill>
              <a:prstDash val="solid"/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wholeTbl>
    <a:band1H>
      <a:tcStyle>
        <a:tcBdr/>
        <a:fill>
          <a:solidFill>
            <a:schemeClr val="accent1">
              <a:lumMod val="40000"/>
              <a:lumOff val="60000"/>
            </a:schemeClr>
          </a:solidFill>
        </a:fill>
      </a:tcStyle>
    </a:band1H>
    <a:band1V>
      <a:tcStyle>
        <a:tcBdr/>
        <a:fill>
          <a:solidFill>
            <a:srgbClr val="B6C7EA"/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 w="12700" cmpd="sng">
              <a:solidFill>
                <a:srgbClr val="FFFFFF"/>
              </a:solidFill>
              <a:prstDash val="solid"/>
            </a:ln>
          </a:left>
          <a:right>
            <a:ln w="12700" cmpd="sng">
              <a:solidFill>
                <a:srgbClr val="FFFFFF"/>
              </a:solidFill>
              <a:prstDash val="solid"/>
            </a:ln>
          </a:right>
          <a:top>
            <a:ln w="12700" cmpd="sng">
              <a:solidFill>
                <a:srgbClr val="FFFFFF"/>
              </a:solidFill>
              <a:prstDash val="solid"/>
            </a:ln>
          </a:top>
          <a:bottom>
            <a:ln w="12700" cmpd="sng">
              <a:solidFill>
                <a:srgbClr val="FFFFFF"/>
              </a:solidFill>
              <a:prstDash val="solid"/>
            </a:ln>
          </a:bottom>
          <a:insideH>
            <a:ln w="12700" cmpd="sng">
              <a:solidFill>
                <a:srgbClr val="FFFFFF"/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40000"/>
              <a:lumOff val="6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12700" cmpd="sng">
              <a:solidFill>
                <a:srgbClr val="FFFFFF"/>
              </a:solidFill>
              <a:prstDash val="solid"/>
            </a:ln>
          </a:left>
          <a:right>
            <a:ln w="12700" cmpd="sng">
              <a:solidFill>
                <a:srgbClr val="FFFFFF"/>
              </a:solidFill>
              <a:prstDash val="solid"/>
            </a:ln>
          </a:right>
          <a:top>
            <a:ln w="12700" cmpd="sng">
              <a:solidFill>
                <a:srgbClr val="FFFFFF"/>
              </a:solidFill>
              <a:prstDash val="solid"/>
            </a:ln>
          </a:top>
          <a:bottom>
            <a:ln w="12700" cmpd="sng">
              <a:solidFill>
                <a:srgbClr val="FFFFFF"/>
              </a:solidFill>
              <a:prstDash val="solid"/>
            </a:ln>
          </a:bottom>
          <a:insideH>
            <a:ln w="12700" cmpd="sng">
              <a:solidFill>
                <a:srgbClr val="FFFFFF"/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40000"/>
              <a:lumOff val="60000"/>
            </a:schemeClr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 w="12700" cmpd="sng">
              <a:solidFill>
                <a:srgbClr val="FFFFFF"/>
              </a:solidFill>
              <a:prstDash val="solid"/>
            </a:ln>
          </a:left>
          <a:right>
            <a:ln w="12700" cmpd="sng">
              <a:solidFill>
                <a:srgbClr val="FFFFFF"/>
              </a:solidFill>
              <a:prstDash val="solid"/>
            </a:ln>
          </a:right>
          <a:top>
            <a:ln w="12700" cmpd="sng">
              <a:solidFill>
                <a:srgbClr val="FFFFFF"/>
              </a:solidFill>
              <a:prstDash val="solid"/>
            </a:ln>
          </a:top>
          <a:bottom>
            <a:ln w="12700" cmpd="sng">
              <a:solidFill>
                <a:srgbClr val="FFFFFF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12700" cmpd="sng">
              <a:solidFill>
                <a:srgbClr val="FFFFFF"/>
              </a:solidFill>
              <a:prstDash val="solid"/>
            </a:ln>
          </a:left>
          <a:right>
            <a:ln w="12700" cmpd="sng">
              <a:solidFill>
                <a:srgbClr val="FFFFFF"/>
              </a:solidFill>
              <a:prstDash val="solid"/>
            </a:ln>
          </a:right>
          <a:top>
            <a:ln w="12700" cmpd="sng">
              <a:solidFill>
                <a:srgbClr val="FFFFFF"/>
              </a:solidFill>
              <a:prstDash val="solid"/>
            </a:ln>
          </a:top>
          <a:bottom>
            <a:ln w="12700" cmpd="sng">
              <a:solidFill>
                <a:srgbClr val="FFFFFF"/>
              </a:solidFill>
              <a:prstDash val="solid"/>
            </a:ln>
          </a:bottom>
          <a:insideH>
            <a:ln>
              <a:noFill/>
            </a:ln>
          </a:insideH>
          <a:insideV>
            <a:ln w="12700" cmpd="sng">
              <a:solidFill>
                <a:srgbClr val="FFFFFF"/>
              </a:solidFill>
              <a:prstDash val="solid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97" autoAdjust="0"/>
    <p:restoredTop sz="85205" autoAdjust="0"/>
  </p:normalViewPr>
  <p:slideViewPr>
    <p:cSldViewPr snapToGrid="0">
      <p:cViewPr varScale="1">
        <p:scale>
          <a:sx n="71" d="100"/>
          <a:sy n="71" d="100"/>
        </p:scale>
        <p:origin x="6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handoutMaster" Target="handoutMasters/handoutMaster1.xml"/><Relationship Id="rId9" Type="http://schemas.openxmlformats.org/officeDocument/2006/relationships/slide" Target="slides/slide3.xml"/><Relationship Id="rId89" Type="http://schemas.openxmlformats.org/officeDocument/2006/relationships/slide" Target="slides/slide83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80" Type="http://schemas.openxmlformats.org/officeDocument/2006/relationships/slide" Target="slides/slide74.xml"/><Relationship Id="rId8" Type="http://schemas.openxmlformats.org/officeDocument/2006/relationships/slide" Target="slides/slide2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3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0" Type="http://schemas.openxmlformats.org/officeDocument/2006/relationships/slide" Target="slides/slide54.xml"/><Relationship Id="rId6" Type="http://schemas.openxmlformats.org/officeDocument/2006/relationships/slide" Target="slides/slide1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9B4F8-B9B8-4A16-8056-FA7F3557B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处理对</a:t>
            </a:r>
            <a:r>
              <a:rPr lang="en-US" altLang="zh-CN" dirty="0"/>
              <a:t>HTTP</a:t>
            </a:r>
            <a:r>
              <a:rPr lang="zh-CN" altLang="en-US" dirty="0"/>
              <a:t>请求的处理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dirty="0">
              <a:solidFill>
                <a:srgbClr val="595959"/>
              </a:solidFill>
              <a:latin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dirty="0">
              <a:solidFill>
                <a:srgbClr val="595959"/>
              </a:solidFill>
              <a:latin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dirty="0">
              <a:solidFill>
                <a:srgbClr val="595959"/>
              </a:solidFill>
              <a:latin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dirty="0">
              <a:solidFill>
                <a:srgbClr val="595959"/>
              </a:solidFill>
              <a:latin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dirty="0">
              <a:solidFill>
                <a:srgbClr val="595959"/>
              </a:solidFill>
              <a:latin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dirty="0">
              <a:solidFill>
                <a:srgbClr val="595959"/>
              </a:solidFill>
              <a:latin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</p:spPr>
        <p:txBody>
          <a:bodyPr/>
          <a:lstStyle/>
          <a:p>
            <a:endParaRPr lang="zh-CN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 sz="150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</p:spPr>
        <p:txBody>
          <a:bodyPr/>
          <a:lstStyle/>
          <a:p>
            <a:endParaRPr lang="zh-CN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 sz="150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</p:spPr>
        <p:txBody>
          <a:bodyPr/>
          <a:lstStyle/>
          <a:p>
            <a:endParaRPr lang="zh-CN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 sz="150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</p:spPr>
        <p:txBody>
          <a:bodyPr/>
          <a:lstStyle/>
          <a:p>
            <a:endParaRPr lang="zh-CN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 sz="150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</p:spPr>
        <p:txBody>
          <a:bodyPr/>
          <a:lstStyle/>
          <a:p>
            <a:endParaRPr lang="zh-CN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 sz="150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07400-BCA1-4CCF-9320-B208241C2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7F1C9-C388-4B8F-A2F0-9D28962BC4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  <p:txStyles>
    <p:titleStyle>
      <a:lvl1pPr algn="ctr" defTabSz="762000" rtl="0" eaLnBrk="1" latinLnBrk="0" hangingPunct="1">
        <a:spcBef>
          <a:spcPct val="0"/>
        </a:spcBef>
        <a:buNone/>
        <a:defRPr sz="36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762000" rtl="0" eaLnBrk="1" latinLnBrk="0" hangingPunct="1">
        <a:spcBef>
          <a:spcPts val="8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1pPr>
      <a:lvl2pPr marL="619125" indent="-238125" algn="l" defTabSz="762000" rtl="0" eaLnBrk="1" latinLnBrk="0" hangingPunct="1">
        <a:spcBef>
          <a:spcPts val="80"/>
        </a:spcBef>
        <a:buFont typeface="Arial" panose="020B0604020202020204" pitchFamily="34" charset="0"/>
        <a:buChar char="–"/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952500" indent="-190500" algn="l" defTabSz="762000" rtl="0" eaLnBrk="1" latinLnBrk="0" hangingPunct="1">
        <a:spcBef>
          <a:spcPts val="8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500" indent="-190500" algn="l" defTabSz="762000" rtl="0" eaLnBrk="1" latinLnBrk="0" hangingPunct="1">
        <a:spcBef>
          <a:spcPts val="80"/>
        </a:spcBef>
        <a:buFont typeface="Arial" panose="020B0604020202020204" pitchFamily="34" charset="0"/>
        <a:buChar char="–"/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190500" algn="l" defTabSz="762000" rtl="0" eaLnBrk="1" latinLnBrk="0" hangingPunct="1">
        <a:spcBef>
          <a:spcPts val="80"/>
        </a:spcBef>
        <a:buFont typeface="Arial" panose="020B0604020202020204" pitchFamily="34" charset="0"/>
        <a:buChar char="»"/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095500" indent="-190500" algn="l" defTabSz="762000" rtl="0" eaLnBrk="1" latinLnBrk="0" hangingPunct="1">
        <a:spcBef>
          <a:spcPts val="80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476500" indent="-190500" algn="l" defTabSz="762000" rtl="0" eaLnBrk="1" latinLnBrk="0" hangingPunct="1">
        <a:spcBef>
          <a:spcPts val="80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2857500" indent="-190500" algn="l" defTabSz="762000" rtl="0" eaLnBrk="1" latinLnBrk="0" hangingPunct="1">
        <a:spcBef>
          <a:spcPts val="80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238500" indent="-190500" algn="l" defTabSz="762000" rtl="0" eaLnBrk="1" latinLnBrk="0" hangingPunct="1">
        <a:spcBef>
          <a:spcPts val="80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5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7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8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21.xml"/><Relationship Id="rId12" Type="http://schemas.openxmlformats.org/officeDocument/2006/relationships/image" Target="../media/image15.png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1" Type="http://schemas.openxmlformats.org/officeDocument/2006/relationships/notesSlide" Target="../notesSlides/notesSlide33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1" Type="http://schemas.openxmlformats.org/officeDocument/2006/relationships/notesSlide" Target="../notesSlides/notesSlide38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4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0" Type="http://schemas.openxmlformats.org/officeDocument/2006/relationships/notesSlide" Target="../notesSlides/notesSlide40.xml"/><Relationship Id="rId1" Type="http://schemas.openxmlformats.org/officeDocument/2006/relationships/tags" Target="../tags/tag5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16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8"/>
          <p:cNvSpPr txBox="1"/>
          <p:nvPr/>
        </p:nvSpPr>
        <p:spPr>
          <a:xfrm>
            <a:off x="1680578" y="1817384"/>
            <a:ext cx="8644578" cy="2872375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第</a:t>
            </a:r>
            <a:r>
              <a:rPr lang="en-US" altLang="zh-CN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09</a:t>
            </a: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章</a:t>
            </a:r>
            <a:endParaRPr lang="en-US" altLang="zh-CN" sz="64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Spring MVC</a:t>
            </a: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框架</a:t>
            </a:r>
            <a:endParaRPr kumimoji="0" lang="zh-CN" altLang="en-US" sz="6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2195891" y="4689759"/>
            <a:ext cx="81292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670040" y="5324475"/>
            <a:ext cx="4808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汇报人：邬红琰、夏高洁、钱依蕾、刘雨杉、李杉杉、蓝司阳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9.2 Spring 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框架概述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8145" y="935182"/>
            <a:ext cx="3034145" cy="613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8214" y="1077981"/>
            <a:ext cx="2931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Spring MVC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的体系结构</a:t>
            </a:r>
            <a:endParaRPr lang="zh-CN" altLang="en-US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061" y="2103293"/>
            <a:ext cx="5806911" cy="355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743700" y="374073"/>
            <a:ext cx="5107257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1.HTTP 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请求</a:t>
            </a:r>
            <a:endParaRPr lang="zh-CN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客户端发出一个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HTTP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请求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应用服务器接收到这个请求，如果请求匹配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DispatcherServlet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的请求映射路径，就将之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转发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给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DispatcherServlet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处理。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寻找处理器</a:t>
            </a:r>
            <a:endParaRPr lang="zh-CN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DispatcherServlet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接受到请求后，将根据请求的信息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包括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URL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HTTP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方法、请求报文头、请求参数及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cookie 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HandlerMapping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的配置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找到处理请求的处理器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(Controller )</a:t>
            </a:r>
            <a:endParaRPr lang="zh-CN" altLang="zh-CN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调用处理器</a:t>
            </a:r>
            <a:endParaRPr lang="zh-CN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DispatcherServlet 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把请求交给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处理器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调用模型处理业务</a:t>
            </a:r>
            <a:endParaRPr lang="zh-CN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处理器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调用服务层方法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处理业务逻辑。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得到处理结果</a:t>
            </a:r>
            <a:endParaRPr lang="zh-CN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处理器的返回结果为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ModelAndView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处理视图映射</a:t>
            </a:r>
            <a:endParaRPr lang="zh-CN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DispatcherServlet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查询一个或多个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ViewResoler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视图解析器，找到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ModelAndView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指定的视图。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7.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将模型数据传给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View 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显示</a:t>
            </a:r>
            <a:endParaRPr lang="zh-CN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8.HTTP 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响应</a:t>
            </a:r>
            <a:endParaRPr lang="zh-CN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将结果显示到客户端。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9.3 </a:t>
            </a:r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SpringMVC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环境配置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8"/>
          <p:cNvSpPr txBox="1"/>
          <p:nvPr>
            <p:custDataLst>
              <p:tags r:id="rId1"/>
            </p:custDataLst>
          </p:nvPr>
        </p:nvSpPr>
        <p:spPr>
          <a:xfrm>
            <a:off x="3855810" y="1514947"/>
            <a:ext cx="7161233" cy="3451905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搭建开发环境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添加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SpringMVC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依赖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 jar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包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编写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SpringMVC.xml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编写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Handler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逻辑图和视图</a:t>
            </a:r>
            <a:endParaRPr lang="zh-CN" altLang="zh-CN" sz="2800" dirty="0">
              <a:solidFill>
                <a:srgbClr val="595959"/>
              </a:solidFill>
              <a:latin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9.3 SpringMVC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环境配置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38732" y="1082698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搭建开发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8"/>
          <p:cNvSpPr txBox="1"/>
          <p:nvPr>
            <p:custDataLst>
              <p:tags r:id="rId1"/>
            </p:custDataLst>
          </p:nvPr>
        </p:nvSpPr>
        <p:spPr>
          <a:xfrm>
            <a:off x="683130" y="1860552"/>
            <a:ext cx="6267580" cy="4190361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 Eclipse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中创建一个名为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.springMVCTest”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 Web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项目。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 sre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文件夹下创建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“com.mrcontroner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“com.mr.entity”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，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“WebContentWEB-INF/”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下一个名为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“SpringMVC.xml”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的配置文件作为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SpringMVC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的配置文件。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“webContent/WEB-INF/”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下创建一个名为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“jsp”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的文件夹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610" y="1927225"/>
            <a:ext cx="4956810" cy="45650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9.3 SpringMVC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环境配置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38732" y="1082698"/>
            <a:ext cx="40214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添加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SpringMVC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依赖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jar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包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975" y="2480945"/>
            <a:ext cx="4851400" cy="295592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457200"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引入核心的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spring-webmvc jar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包，它包含了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功能的实现。同时，还需要引入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的基础框架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jar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包，如核心容器、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AOP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等。为了在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JSP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页面中使用标签库，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jstl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jar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包也是必须的。</a:t>
            </a:r>
            <a:endParaRPr lang="zh-CN" altLang="en-US" sz="2000" b="0" i="0">
              <a:solidFill>
                <a:srgbClr val="0F111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635" y="1082675"/>
            <a:ext cx="5939155" cy="5636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9.3 SpringMVC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环境配置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38732" y="1082698"/>
            <a:ext cx="40214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添加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SpringMVC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依赖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jar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包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975" y="1830705"/>
            <a:ext cx="4606290" cy="137160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457200"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当使用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SpringMVC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框架来开发时，要将所有符合条件的请求拦截到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 MVC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的专有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Servlet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上，这里需要在测试工程下的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web.xml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文件中添加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Spring MVC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前端控制器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，用于拦截符合配置的</a:t>
            </a:r>
            <a:r>
              <a:rPr lang="en-US" altLang="zh-CN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url</a:t>
            </a:r>
            <a:r>
              <a:rPr lang="zh-CN" altLang="en-US" sz="2000" b="0" i="0">
                <a:solidFill>
                  <a:srgbClr val="0F11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请求。</a:t>
            </a:r>
            <a:endParaRPr lang="zh-CN" altLang="en-US" sz="2000" b="0" i="0">
              <a:solidFill>
                <a:srgbClr val="0F111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5556" r="7922" b="14571"/>
          <a:stretch>
            <a:fillRect/>
          </a:stretch>
        </p:blipFill>
        <p:spPr>
          <a:xfrm>
            <a:off x="5728970" y="1609725"/>
            <a:ext cx="5887085" cy="1819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6639" r="10824"/>
          <a:stretch>
            <a:fillRect/>
          </a:stretch>
        </p:blipFill>
        <p:spPr>
          <a:xfrm>
            <a:off x="5540375" y="3429000"/>
            <a:ext cx="6075680" cy="288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9.3 SpringMVC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环境配置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538732" y="1082698"/>
            <a:ext cx="31832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编写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SpringMVC.xml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8"/>
          <p:cNvSpPr txBox="1"/>
          <p:nvPr>
            <p:custDataLst>
              <p:tags r:id="rId1"/>
            </p:custDataLst>
          </p:nvPr>
        </p:nvSpPr>
        <p:spPr>
          <a:xfrm>
            <a:off x="683260" y="1764665"/>
            <a:ext cx="9935210" cy="1243965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indent="457200"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接下来编写其依赖的核心配置文件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 Spring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首先在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 SpringMVC.xml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中添加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xml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版本声明和一个包含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 spring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标签声明规则的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&lt;beans&gt;tVC.xml.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器接下来所有的数据将被配置在该标签中。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10" y="3401695"/>
            <a:ext cx="7368540" cy="237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9.3 SpringMVC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环境配置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538480" y="1082675"/>
            <a:ext cx="5557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编写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SpringMVC.xml-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核心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15975" y="2159635"/>
          <a:ext cx="10764520" cy="4483100"/>
        </p:xfrm>
        <a:graphic>
          <a:graphicData uri="http://schemas.openxmlformats.org/drawingml/2006/table">
            <a:tbl>
              <a:tblPr firstRow="1" bandRow="1">
                <a:tableStyleId>{23A06FF3-7BC6-4E88-B1B1-8675D2F2378B}</a:tableStyleId>
              </a:tblPr>
              <a:tblGrid>
                <a:gridCol w="2691130"/>
                <a:gridCol w="2752090"/>
                <a:gridCol w="2630170"/>
                <a:gridCol w="2691130"/>
              </a:tblGrid>
              <a:tr h="5403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组件</a:t>
                      </a: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配置</a:t>
                      </a:r>
                      <a:r>
                        <a:rPr lang="zh-CN" altLang="en-US"/>
                        <a:t>类名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功能</a:t>
                      </a:r>
                      <a:r>
                        <a:rPr lang="zh-CN" altLang="en-US"/>
                        <a:t>作用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配置</a:t>
                      </a:r>
                      <a:r>
                        <a:rPr lang="zh-CN" altLang="en-US"/>
                        <a:t>特点</a:t>
                      </a:r>
                      <a:endParaRPr lang="zh-C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处理器映射器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BeanNameUrlHandlerMapping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建立请求</a:t>
                      </a:r>
                      <a:r>
                        <a:rPr lang="en-US" altLang="zh-CN"/>
                        <a:t>URL</a:t>
                      </a:r>
                      <a:r>
                        <a:rPr lang="zh-CN" altLang="en-US"/>
                        <a:t>与处理器的映射关系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将</a:t>
                      </a:r>
                      <a:r>
                        <a:rPr lang="en-US" altLang="zh-CN"/>
                        <a:t>bean</a:t>
                      </a:r>
                      <a:r>
                        <a:rPr lang="zh-CN" altLang="en-US"/>
                        <a:t>的</a:t>
                      </a:r>
                      <a:r>
                        <a:rPr lang="en-US" altLang="zh-CN"/>
                        <a:t>name</a:t>
                      </a:r>
                      <a:r>
                        <a:rPr lang="zh-CN" altLang="en-US"/>
                        <a:t>属性作为</a:t>
                      </a:r>
                      <a:r>
                        <a:rPr lang="en-US" altLang="zh-CN"/>
                        <a:t>URL</a:t>
                      </a:r>
                      <a:r>
                        <a:rPr lang="zh-CN" altLang="en-US"/>
                        <a:t>进行查找，配置</a:t>
                      </a:r>
                      <a:r>
                        <a:rPr lang="en-US" altLang="zh-CN"/>
                        <a:t>Handler</a:t>
                      </a:r>
                      <a:r>
                        <a:rPr lang="zh-CN" altLang="en-US"/>
                        <a:t>时需要明确指定</a:t>
                      </a:r>
                      <a:r>
                        <a:rPr lang="en-US" altLang="zh-CN"/>
                        <a:t>beanname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12909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处理器适配器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SimpleControllerHandlerAdapter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执行具体的处理器逻辑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支持所有实现了</a:t>
                      </a:r>
                      <a:r>
                        <a:rPr lang="en-US" altLang="zh-CN"/>
                        <a:t>Controller</a:t>
                      </a:r>
                      <a:r>
                        <a:rPr lang="zh-CN" altLang="en-US"/>
                        <a:t>接口的</a:t>
                      </a:r>
                      <a:r>
                        <a:rPr lang="en-US" altLang="zh-CN"/>
                        <a:t>Handler</a:t>
                      </a:r>
                      <a:r>
                        <a:rPr lang="zh-CN" altLang="en-US"/>
                        <a:t>，通过反射机制执行</a:t>
                      </a:r>
                      <a:r>
                        <a:rPr lang="en-US" altLang="zh-CN"/>
                        <a:t>Controller</a:t>
                      </a:r>
                      <a:r>
                        <a:rPr lang="zh-CN" altLang="en-US"/>
                        <a:t>方法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463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视图解析器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InternalResourceViewResolver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解析</a:t>
                      </a:r>
                      <a:r>
                        <a:rPr lang="en-US" altLang="zh-CN"/>
                        <a:t>Handler</a:t>
                      </a:r>
                      <a:r>
                        <a:rPr lang="zh-CN" altLang="en-US"/>
                        <a:t>返回的视图对象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根据视图名称和位置信息加载页面并渲染数据，可配置视图类型和后缀参数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9.3 SpringMVC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环境配置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538732" y="1082698"/>
            <a:ext cx="38436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编写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逻辑图和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视图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8"/>
          <p:cNvSpPr txBox="1"/>
          <p:nvPr>
            <p:custDataLst>
              <p:tags r:id="rId1"/>
            </p:custDataLst>
          </p:nvPr>
        </p:nvSpPr>
        <p:spPr>
          <a:xfrm>
            <a:off x="828040" y="2164080"/>
            <a:ext cx="5267960" cy="3284220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indent="457200"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com.mr.entity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包下创建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Users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实体类，该类包含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name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age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tel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三个属性，并为每个属性提供对应的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getter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setter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方法。这个实体类用于封装用户数据，作为在控制器、服务和视图层之间传输数据的载体。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1764665"/>
            <a:ext cx="3567430" cy="4824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9.3 SpringMVC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环境配置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538732" y="1082698"/>
            <a:ext cx="38436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编写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逻辑图和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视图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8"/>
          <p:cNvSpPr txBox="1"/>
          <p:nvPr>
            <p:custDataLst>
              <p:tags r:id="rId1"/>
            </p:custDataLst>
          </p:nvPr>
        </p:nvSpPr>
        <p:spPr>
          <a:xfrm>
            <a:off x="255905" y="1543050"/>
            <a:ext cx="4063365" cy="2125345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indent="457200"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com.mr.controller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包下创建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UserController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类，该类需要实现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Controller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接口，然后实现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 handleRequest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方法：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565" y="1543050"/>
            <a:ext cx="5562600" cy="483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" y="3809365"/>
            <a:ext cx="3307715" cy="257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9.3 SpringMVC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环境配置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538732" y="1082698"/>
            <a:ext cx="38436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Handler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逻辑图和视图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8"/>
          <p:cNvSpPr txBox="1"/>
          <p:nvPr>
            <p:custDataLst>
              <p:tags r:id="rId1"/>
            </p:custDataLst>
          </p:nvPr>
        </p:nvSpPr>
        <p:spPr>
          <a:xfrm>
            <a:off x="683260" y="2205355"/>
            <a:ext cx="4582160" cy="1899285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indent="457200"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由于指定了返回的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JSP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视图路径，所以在工程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/WEB-INF/jSp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路径下创建名为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</a:rPr>
              <a:t>“usersLisujsp”jsp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</a:rPr>
              <a:t>文件。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15" y="1677035"/>
            <a:ext cx="4436745" cy="4702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9.1 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设计模式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8"/>
          <p:cNvSpPr txBox="1"/>
          <p:nvPr>
            <p:custDataLst>
              <p:tags r:id="rId1"/>
            </p:custDataLst>
          </p:nvPr>
        </p:nvSpPr>
        <p:spPr>
          <a:xfrm>
            <a:off x="3855810" y="1514947"/>
            <a:ext cx="7161233" cy="3451905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</a:rPr>
              <a:t>MVC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的基本概念与组成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模型的作用构成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视图的作用与构成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控制器的作用与流程</a:t>
            </a:r>
            <a:endParaRPr lang="zh-CN" altLang="zh-CN" sz="2800" dirty="0">
              <a:solidFill>
                <a:srgbClr val="595959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752400" y="933120"/>
            <a:ext cx="5058000" cy="619560"/>
          </a:xfrm>
          <a:custGeom>
            <a:avLst/>
            <a:gdLst/>
            <a:ahLst/>
            <a:cxnLst/>
            <a:rect l="0" t="0" r="r" b="b"/>
            <a:pathLst>
              <a:path w="14050" h="1721">
                <a:moveTo>
                  <a:pt x="0" y="0"/>
                </a:moveTo>
                <a:lnTo>
                  <a:pt x="14050" y="0"/>
                </a:lnTo>
                <a:lnTo>
                  <a:pt x="14050" y="1721"/>
                </a:lnTo>
                <a:lnTo>
                  <a:pt x="0" y="1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58240" y="1130760"/>
            <a:ext cx="1659636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核心组件介绍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38080" y="2097840"/>
            <a:ext cx="418274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处理器 </a:t>
            </a:r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(Handler): 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处理请求的业务逻辑类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38080" y="2555040"/>
            <a:ext cx="670623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处理器映射器 </a:t>
            </a:r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(HandlerMapping): 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匹配请求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URL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到对应的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38080" y="3012240"/>
            <a:ext cx="547179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处理器适配器 </a:t>
            </a:r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(HandlerAdapter): 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执行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的方法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8080" y="3469440"/>
            <a:ext cx="73444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三者协作流程</a:t>
            </a:r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请求→映射器找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Handler→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适配器执行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Handler→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返回结果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340995" y="149860"/>
            <a:ext cx="5620385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9.4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处理器、映射器和适配器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pPr algn="l"/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pPr algn="l"/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40920" y="339120"/>
            <a:ext cx="4941189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en-US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Spring3.1</a:t>
            </a:r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前后的组件变化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8920" y="1197720"/>
            <a:ext cx="1659636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版本差异对比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82625" y="2090420"/>
            <a:ext cx="9932670" cy="110744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Spring3.1</a:t>
            </a:r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之前：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默认使用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`DefaultAnnotationHandlerMapping`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（映射器）和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`AnnotationMethodHandlerAdapter`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（适</a:t>
            </a:r>
            <a:r>
              <a:rPr lang="zh-CN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配器），位于</a:t>
            </a:r>
            <a:r>
              <a:rPr lang="en-US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`org.springframework.web.servlet.mvc.annotation`</a:t>
            </a:r>
            <a:r>
              <a:rPr lang="zh-CN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包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  <a:p>
            <a:pPr algn="l"/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82625" y="3109595"/>
            <a:ext cx="11072495" cy="110744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Spring3.1</a:t>
            </a:r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之后：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新增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`RequestMappingHandlerMapping`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（映射器）和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`RequestMappingHandlerAdapter`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（适配</a:t>
            </a:r>
            <a:r>
              <a:rPr lang="zh-CN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器），替代旧组件，位于</a:t>
            </a:r>
            <a:r>
              <a:rPr lang="en-US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`org.springframework.web.servlet.mvc.method.annotation`</a:t>
            </a:r>
            <a:r>
              <a:rPr lang="zh-CN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包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  <a:p>
            <a:pPr algn="l"/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2920" y="4280910"/>
            <a:ext cx="560832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旧组件状态：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Spring3.1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后标记为过期，建议使用新组件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 5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40920" y="339120"/>
            <a:ext cx="4978908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新旧类的包路径及替代关系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38920" y="1197720"/>
            <a:ext cx="2212848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包路径与替代关系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82920" y="2052000"/>
            <a:ext cx="1371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旧类包路径：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11520" y="2356920"/>
            <a:ext cx="548132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`org.springframework.web.servlet.mvc.annotation`</a:t>
            </a:r>
            <a:endParaRPr lang="en-US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40120" y="2737800"/>
            <a:ext cx="493458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映射器：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`DefaultAnnotationHandlerMapping`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140120" y="3119040"/>
            <a:ext cx="489775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适配器：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`AnnotationMethodHandlerAdapter`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82920" y="3614040"/>
            <a:ext cx="1371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新类包路径：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11520" y="3918960"/>
            <a:ext cx="639762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`org.springframework.web.servlet.mvc.method.annotation`</a:t>
            </a:r>
            <a:endParaRPr lang="en-US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140120" y="4299840"/>
            <a:ext cx="477583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映射器：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`RequestMappingHandlerMapping`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140120" y="4681080"/>
            <a:ext cx="46647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适配器：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`RequestMappingHandlerAdapter`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82920" y="5176440"/>
            <a:ext cx="1143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替代逻辑：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11520" y="5481000"/>
            <a:ext cx="463486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Spring3.1+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自动使用新类，旧类仅兼容低版本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 7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" name="任意多边形 72"/>
          <p:cNvSpPr/>
          <p:nvPr/>
        </p:nvSpPr>
        <p:spPr>
          <a:xfrm>
            <a:off x="752400" y="933120"/>
            <a:ext cx="5058000" cy="619560"/>
          </a:xfrm>
          <a:custGeom>
            <a:avLst/>
            <a:gdLst/>
            <a:ahLst/>
            <a:cxnLst/>
            <a:rect l="0" t="0" r="r" b="b"/>
            <a:pathLst>
              <a:path w="14050" h="1721">
                <a:moveTo>
                  <a:pt x="0" y="0"/>
                </a:moveTo>
                <a:lnTo>
                  <a:pt x="14050" y="0"/>
                </a:lnTo>
                <a:lnTo>
                  <a:pt x="14050" y="1721"/>
                </a:lnTo>
                <a:lnTo>
                  <a:pt x="0" y="1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40920" y="339120"/>
            <a:ext cx="399821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XML</a:t>
            </a:r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手动配置方式详解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5" name="任意多边形 74"/>
          <p:cNvSpPr/>
          <p:nvPr>
            <p:custDataLst>
              <p:tags r:id="rId1"/>
            </p:custDataLst>
          </p:nvPr>
        </p:nvSpPr>
        <p:spPr>
          <a:xfrm>
            <a:off x="838080" y="2000160"/>
            <a:ext cx="10515960" cy="381240"/>
          </a:xfrm>
          <a:custGeom>
            <a:avLst/>
            <a:gdLst/>
            <a:ahLst/>
            <a:cxnLst/>
            <a:rect l="0" t="0" r="r" b="b"/>
            <a:pathLst>
              <a:path w="29211" h="1059">
                <a:moveTo>
                  <a:pt x="0" y="900"/>
                </a:moveTo>
                <a:lnTo>
                  <a:pt x="0" y="158"/>
                </a:lnTo>
                <a:cubicBezTo>
                  <a:pt x="0" y="148"/>
                  <a:pt x="1" y="138"/>
                  <a:pt x="3" y="128"/>
                </a:cubicBezTo>
                <a:cubicBezTo>
                  <a:pt x="5" y="117"/>
                  <a:pt x="8" y="107"/>
                  <a:pt x="12" y="98"/>
                </a:cubicBezTo>
                <a:cubicBezTo>
                  <a:pt x="16" y="88"/>
                  <a:pt x="21" y="79"/>
                  <a:pt x="27" y="70"/>
                </a:cubicBezTo>
                <a:cubicBezTo>
                  <a:pt x="32" y="62"/>
                  <a:pt x="39" y="54"/>
                  <a:pt x="46" y="46"/>
                </a:cubicBezTo>
                <a:cubicBezTo>
                  <a:pt x="54" y="39"/>
                  <a:pt x="62" y="32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29052" y="0"/>
                </a:lnTo>
                <a:cubicBezTo>
                  <a:pt x="29063" y="0"/>
                  <a:pt x="29073" y="1"/>
                  <a:pt x="29083" y="3"/>
                </a:cubicBezTo>
                <a:cubicBezTo>
                  <a:pt x="29093" y="5"/>
                  <a:pt x="29103" y="8"/>
                  <a:pt x="29113" y="12"/>
                </a:cubicBezTo>
                <a:cubicBezTo>
                  <a:pt x="29122" y="16"/>
                  <a:pt x="29132" y="21"/>
                  <a:pt x="29140" y="27"/>
                </a:cubicBezTo>
                <a:cubicBezTo>
                  <a:pt x="29149" y="32"/>
                  <a:pt x="29157" y="39"/>
                  <a:pt x="29164" y="46"/>
                </a:cubicBezTo>
                <a:cubicBezTo>
                  <a:pt x="29172" y="54"/>
                  <a:pt x="29178" y="62"/>
                  <a:pt x="29184" y="70"/>
                </a:cubicBezTo>
                <a:cubicBezTo>
                  <a:pt x="29190" y="79"/>
                  <a:pt x="29195" y="88"/>
                  <a:pt x="29199" y="98"/>
                </a:cubicBezTo>
                <a:cubicBezTo>
                  <a:pt x="29203" y="107"/>
                  <a:pt x="29206" y="117"/>
                  <a:pt x="29208" y="128"/>
                </a:cubicBezTo>
                <a:cubicBezTo>
                  <a:pt x="29210" y="138"/>
                  <a:pt x="29211" y="148"/>
                  <a:pt x="29211" y="158"/>
                </a:cubicBezTo>
                <a:lnTo>
                  <a:pt x="29211" y="900"/>
                </a:lnTo>
                <a:cubicBezTo>
                  <a:pt x="29211" y="911"/>
                  <a:pt x="29210" y="921"/>
                  <a:pt x="29208" y="931"/>
                </a:cubicBezTo>
                <a:cubicBezTo>
                  <a:pt x="29206" y="942"/>
                  <a:pt x="29203" y="951"/>
                  <a:pt x="29199" y="961"/>
                </a:cubicBezTo>
                <a:cubicBezTo>
                  <a:pt x="29195" y="971"/>
                  <a:pt x="29190" y="980"/>
                  <a:pt x="29184" y="989"/>
                </a:cubicBezTo>
                <a:cubicBezTo>
                  <a:pt x="29178" y="997"/>
                  <a:pt x="29172" y="1005"/>
                  <a:pt x="29164" y="1013"/>
                </a:cubicBezTo>
                <a:cubicBezTo>
                  <a:pt x="29157" y="1020"/>
                  <a:pt x="29149" y="1027"/>
                  <a:pt x="29140" y="1032"/>
                </a:cubicBezTo>
                <a:cubicBezTo>
                  <a:pt x="29132" y="1038"/>
                  <a:pt x="29122" y="1043"/>
                  <a:pt x="29113" y="1047"/>
                </a:cubicBezTo>
                <a:cubicBezTo>
                  <a:pt x="29103" y="1051"/>
                  <a:pt x="29093" y="1054"/>
                  <a:pt x="29083" y="1056"/>
                </a:cubicBezTo>
                <a:cubicBezTo>
                  <a:pt x="29073" y="1058"/>
                  <a:pt x="29063" y="1059"/>
                  <a:pt x="29052" y="1059"/>
                </a:cubicBezTo>
                <a:lnTo>
                  <a:pt x="159" y="1059"/>
                </a:lnTo>
                <a:cubicBezTo>
                  <a:pt x="148" y="1059"/>
                  <a:pt x="138" y="1058"/>
                  <a:pt x="128" y="1056"/>
                </a:cubicBezTo>
                <a:cubicBezTo>
                  <a:pt x="117" y="1054"/>
                  <a:pt x="107" y="1051"/>
                  <a:pt x="98" y="1047"/>
                </a:cubicBezTo>
                <a:cubicBezTo>
                  <a:pt x="88" y="1043"/>
                  <a:pt x="79" y="1038"/>
                  <a:pt x="70" y="1032"/>
                </a:cubicBezTo>
                <a:cubicBezTo>
                  <a:pt x="62" y="1027"/>
                  <a:pt x="54" y="1020"/>
                  <a:pt x="46" y="1013"/>
                </a:cubicBezTo>
                <a:cubicBezTo>
                  <a:pt x="39" y="1005"/>
                  <a:pt x="32" y="997"/>
                  <a:pt x="27" y="989"/>
                </a:cubicBezTo>
                <a:cubicBezTo>
                  <a:pt x="21" y="980"/>
                  <a:pt x="16" y="971"/>
                  <a:pt x="12" y="961"/>
                </a:cubicBezTo>
                <a:cubicBezTo>
                  <a:pt x="8" y="951"/>
                  <a:pt x="5" y="942"/>
                  <a:pt x="3" y="931"/>
                </a:cubicBezTo>
                <a:cubicBezTo>
                  <a:pt x="1" y="921"/>
                  <a:pt x="0" y="911"/>
                  <a:pt x="0" y="900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6" name="任意多边形 75"/>
          <p:cNvSpPr/>
          <p:nvPr>
            <p:custDataLst>
              <p:tags r:id="rId2"/>
            </p:custDataLst>
          </p:nvPr>
        </p:nvSpPr>
        <p:spPr>
          <a:xfrm>
            <a:off x="838080" y="2990520"/>
            <a:ext cx="10515960" cy="381600"/>
          </a:xfrm>
          <a:custGeom>
            <a:avLst/>
            <a:gdLst/>
            <a:ahLst/>
            <a:cxnLst/>
            <a:rect l="0" t="0" r="r" b="b"/>
            <a:pathLst>
              <a:path w="29211" h="1060">
                <a:moveTo>
                  <a:pt x="0" y="901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80"/>
                  <a:pt x="27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4" y="40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9"/>
                  <a:pt x="117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29052" y="0"/>
                </a:lnTo>
                <a:cubicBezTo>
                  <a:pt x="29063" y="0"/>
                  <a:pt x="29073" y="1"/>
                  <a:pt x="29083" y="3"/>
                </a:cubicBezTo>
                <a:cubicBezTo>
                  <a:pt x="29093" y="5"/>
                  <a:pt x="29103" y="9"/>
                  <a:pt x="29113" y="12"/>
                </a:cubicBezTo>
                <a:cubicBezTo>
                  <a:pt x="29122" y="16"/>
                  <a:pt x="29132" y="21"/>
                  <a:pt x="29140" y="27"/>
                </a:cubicBezTo>
                <a:cubicBezTo>
                  <a:pt x="29149" y="33"/>
                  <a:pt x="29157" y="40"/>
                  <a:pt x="29164" y="47"/>
                </a:cubicBezTo>
                <a:cubicBezTo>
                  <a:pt x="29172" y="54"/>
                  <a:pt x="29178" y="62"/>
                  <a:pt x="29184" y="71"/>
                </a:cubicBezTo>
                <a:cubicBezTo>
                  <a:pt x="29190" y="80"/>
                  <a:pt x="29195" y="89"/>
                  <a:pt x="29199" y="98"/>
                </a:cubicBezTo>
                <a:cubicBezTo>
                  <a:pt x="29203" y="108"/>
                  <a:pt x="29206" y="118"/>
                  <a:pt x="29208" y="128"/>
                </a:cubicBezTo>
                <a:cubicBezTo>
                  <a:pt x="29210" y="138"/>
                  <a:pt x="29211" y="149"/>
                  <a:pt x="29211" y="159"/>
                </a:cubicBezTo>
                <a:lnTo>
                  <a:pt x="29211" y="901"/>
                </a:lnTo>
                <a:cubicBezTo>
                  <a:pt x="29211" y="911"/>
                  <a:pt x="29210" y="922"/>
                  <a:pt x="29208" y="932"/>
                </a:cubicBezTo>
                <a:cubicBezTo>
                  <a:pt x="29206" y="942"/>
                  <a:pt x="29203" y="952"/>
                  <a:pt x="29199" y="962"/>
                </a:cubicBezTo>
                <a:cubicBezTo>
                  <a:pt x="29195" y="971"/>
                  <a:pt x="29190" y="981"/>
                  <a:pt x="29184" y="989"/>
                </a:cubicBezTo>
                <a:cubicBezTo>
                  <a:pt x="29178" y="998"/>
                  <a:pt x="29172" y="1006"/>
                  <a:pt x="29164" y="1013"/>
                </a:cubicBezTo>
                <a:cubicBezTo>
                  <a:pt x="29157" y="1021"/>
                  <a:pt x="29149" y="1027"/>
                  <a:pt x="29140" y="1033"/>
                </a:cubicBezTo>
                <a:cubicBezTo>
                  <a:pt x="29132" y="1039"/>
                  <a:pt x="29122" y="1044"/>
                  <a:pt x="29113" y="1048"/>
                </a:cubicBezTo>
                <a:cubicBezTo>
                  <a:pt x="29103" y="1052"/>
                  <a:pt x="29093" y="1055"/>
                  <a:pt x="29083" y="1057"/>
                </a:cubicBezTo>
                <a:cubicBezTo>
                  <a:pt x="29073" y="1059"/>
                  <a:pt x="29063" y="1060"/>
                  <a:pt x="29052" y="1060"/>
                </a:cubicBezTo>
                <a:lnTo>
                  <a:pt x="159" y="1060"/>
                </a:lnTo>
                <a:cubicBezTo>
                  <a:pt x="148" y="1060"/>
                  <a:pt x="138" y="1059"/>
                  <a:pt x="128" y="1057"/>
                </a:cubicBezTo>
                <a:cubicBezTo>
                  <a:pt x="117" y="1055"/>
                  <a:pt x="107" y="1052"/>
                  <a:pt x="98" y="1048"/>
                </a:cubicBezTo>
                <a:cubicBezTo>
                  <a:pt x="88" y="1044"/>
                  <a:pt x="79" y="1039"/>
                  <a:pt x="70" y="1033"/>
                </a:cubicBezTo>
                <a:cubicBezTo>
                  <a:pt x="62" y="1027"/>
                  <a:pt x="54" y="1021"/>
                  <a:pt x="46" y="1013"/>
                </a:cubicBezTo>
                <a:cubicBezTo>
                  <a:pt x="39" y="1006"/>
                  <a:pt x="32" y="998"/>
                  <a:pt x="27" y="989"/>
                </a:cubicBezTo>
                <a:cubicBezTo>
                  <a:pt x="21" y="981"/>
                  <a:pt x="16" y="971"/>
                  <a:pt x="12" y="962"/>
                </a:cubicBezTo>
                <a:cubicBezTo>
                  <a:pt x="8" y="952"/>
                  <a:pt x="5" y="942"/>
                  <a:pt x="3" y="932"/>
                </a:cubicBezTo>
                <a:cubicBezTo>
                  <a:pt x="1" y="922"/>
                  <a:pt x="0" y="911"/>
                  <a:pt x="0" y="901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58240" y="1130760"/>
            <a:ext cx="2212848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手动配置代码示例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8" name="文本框 77"/>
          <p:cNvSpPr txBox="1"/>
          <p:nvPr>
            <p:custDataLst>
              <p:tags r:id="rId3"/>
            </p:custDataLst>
          </p:nvPr>
        </p:nvSpPr>
        <p:spPr>
          <a:xfrm>
            <a:off x="838080" y="1671120"/>
            <a:ext cx="1371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映射器配置：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4"/>
            </p:custDataLst>
          </p:nvPr>
        </p:nvSpPr>
        <p:spPr>
          <a:xfrm>
            <a:off x="914400" y="2102040"/>
            <a:ext cx="896328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1F2937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&lt;bean class="org.springframework.web.servlet.mvc.method.annotation.RequestMappingHandlerMapping"/&gt;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0" name="文本框 79"/>
          <p:cNvSpPr txBox="1"/>
          <p:nvPr>
            <p:custDataLst>
              <p:tags r:id="rId5"/>
            </p:custDataLst>
          </p:nvPr>
        </p:nvSpPr>
        <p:spPr>
          <a:xfrm>
            <a:off x="838080" y="2661840"/>
            <a:ext cx="1371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适配器配置：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文本框 80"/>
          <p:cNvSpPr txBox="1"/>
          <p:nvPr>
            <p:custDataLst>
              <p:tags r:id="rId6"/>
            </p:custDataLst>
          </p:nvPr>
        </p:nvSpPr>
        <p:spPr>
          <a:xfrm>
            <a:off x="914400" y="3092400"/>
            <a:ext cx="896328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1F2937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&lt;bean class="org.springframework.web.servlet.mvc.method.annotation.RequestMappingHandlerAdapter"/&gt;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38080" y="3652200"/>
            <a:ext cx="928560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配置说明：</a:t>
            </a:r>
            <a:r>
              <a:rPr lang="en-US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 需在SpringMVC.xml</a:t>
            </a:r>
            <a:r>
              <a:rPr lang="zh-CN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中显式声明两个</a:t>
            </a:r>
            <a:r>
              <a:rPr lang="en-US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bean</a:t>
            </a:r>
            <a:r>
              <a:rPr lang="zh-CN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，适用于需要自定义组件参数的场景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任意多边形 8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4" name="任意多边形 8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40920" y="81720"/>
            <a:ext cx="5748655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&lt;mvc:annotation-driven/&gt;</a:t>
            </a:r>
            <a:r>
              <a:rPr lang="zh-CN" sz="27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简写模式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62120" y="1864440"/>
            <a:ext cx="1371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简写模式优势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62120" y="2490120"/>
            <a:ext cx="13779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66680" y="2433240"/>
            <a:ext cx="2743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自动注册：自动配置映射器</a:t>
            </a:r>
            <a:endParaRPr 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任意多边形 89"/>
          <p:cNvSpPr/>
          <p:nvPr/>
        </p:nvSpPr>
        <p:spPr>
          <a:xfrm>
            <a:off x="1257120" y="2733480"/>
            <a:ext cx="3277080" cy="257400"/>
          </a:xfrm>
          <a:custGeom>
            <a:avLst/>
            <a:gdLst/>
            <a:ahLst/>
            <a:cxnLst/>
            <a:rect l="0" t="0" r="r" b="b"/>
            <a:pathLst>
              <a:path w="9103" h="715">
                <a:moveTo>
                  <a:pt x="0" y="609"/>
                </a:moveTo>
                <a:lnTo>
                  <a:pt x="0" y="106"/>
                </a:lnTo>
                <a:cubicBezTo>
                  <a:pt x="0" y="92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8997" y="0"/>
                </a:lnTo>
                <a:cubicBezTo>
                  <a:pt x="9011" y="0"/>
                  <a:pt x="9024" y="3"/>
                  <a:pt x="9037" y="8"/>
                </a:cubicBezTo>
                <a:cubicBezTo>
                  <a:pt x="9050" y="13"/>
                  <a:pt x="9062" y="21"/>
                  <a:pt x="9072" y="31"/>
                </a:cubicBezTo>
                <a:cubicBezTo>
                  <a:pt x="9082" y="41"/>
                  <a:pt x="9089" y="52"/>
                  <a:pt x="9095" y="65"/>
                </a:cubicBezTo>
                <a:cubicBezTo>
                  <a:pt x="9100" y="78"/>
                  <a:pt x="9103" y="92"/>
                  <a:pt x="9103" y="106"/>
                </a:cubicBezTo>
                <a:lnTo>
                  <a:pt x="9103" y="609"/>
                </a:lnTo>
                <a:cubicBezTo>
                  <a:pt x="9103" y="624"/>
                  <a:pt x="9100" y="637"/>
                  <a:pt x="9095" y="650"/>
                </a:cubicBezTo>
                <a:cubicBezTo>
                  <a:pt x="9089" y="663"/>
                  <a:pt x="9082" y="674"/>
                  <a:pt x="9072" y="684"/>
                </a:cubicBezTo>
                <a:cubicBezTo>
                  <a:pt x="9062" y="694"/>
                  <a:pt x="9050" y="702"/>
                  <a:pt x="9037" y="707"/>
                </a:cubicBezTo>
                <a:cubicBezTo>
                  <a:pt x="9024" y="713"/>
                  <a:pt x="9011" y="715"/>
                  <a:pt x="8997" y="715"/>
                </a:cubicBezTo>
                <a:lnTo>
                  <a:pt x="106" y="715"/>
                </a:lnTo>
                <a:cubicBezTo>
                  <a:pt x="92" y="715"/>
                  <a:pt x="78" y="713"/>
                  <a:pt x="65" y="707"/>
                </a:cubicBezTo>
                <a:cubicBezTo>
                  <a:pt x="52" y="702"/>
                  <a:pt x="41" y="694"/>
                  <a:pt x="31" y="684"/>
                </a:cubicBezTo>
                <a:cubicBezTo>
                  <a:pt x="21" y="674"/>
                  <a:pt x="13" y="663"/>
                  <a:pt x="8" y="650"/>
                </a:cubicBezTo>
                <a:cubicBezTo>
                  <a:pt x="3" y="637"/>
                  <a:pt x="0" y="624"/>
                  <a:pt x="0" y="609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66680" y="2737800"/>
            <a:ext cx="228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（</a:t>
            </a:r>
            <a:endParaRPr 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1295280" y="2755800"/>
            <a:ext cx="310769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RequestMappingHandlerMapping</a:t>
            </a:r>
            <a:endParaRPr lang="en-US" sz="1500" b="0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4534560" y="2737800"/>
            <a:ext cx="1143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）和适配器</a:t>
            </a:r>
            <a:endParaRPr 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任意多边形 93"/>
          <p:cNvSpPr/>
          <p:nvPr/>
        </p:nvSpPr>
        <p:spPr>
          <a:xfrm>
            <a:off x="1257120" y="3066840"/>
            <a:ext cx="3277080" cy="257400"/>
          </a:xfrm>
          <a:custGeom>
            <a:avLst/>
            <a:gdLst/>
            <a:ahLst/>
            <a:cxnLst/>
            <a:rect l="0" t="0" r="r" b="b"/>
            <a:pathLst>
              <a:path w="9103" h="715">
                <a:moveTo>
                  <a:pt x="0" y="610"/>
                </a:moveTo>
                <a:lnTo>
                  <a:pt x="0" y="106"/>
                </a:lnTo>
                <a:cubicBezTo>
                  <a:pt x="0" y="92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8997" y="0"/>
                </a:lnTo>
                <a:cubicBezTo>
                  <a:pt x="9011" y="0"/>
                  <a:pt x="9024" y="3"/>
                  <a:pt x="9037" y="8"/>
                </a:cubicBezTo>
                <a:cubicBezTo>
                  <a:pt x="9050" y="14"/>
                  <a:pt x="9062" y="21"/>
                  <a:pt x="9072" y="31"/>
                </a:cubicBezTo>
                <a:cubicBezTo>
                  <a:pt x="9082" y="41"/>
                  <a:pt x="9089" y="52"/>
                  <a:pt x="9095" y="65"/>
                </a:cubicBezTo>
                <a:cubicBezTo>
                  <a:pt x="9100" y="78"/>
                  <a:pt x="9103" y="92"/>
                  <a:pt x="9103" y="106"/>
                </a:cubicBezTo>
                <a:lnTo>
                  <a:pt x="9103" y="610"/>
                </a:lnTo>
                <a:cubicBezTo>
                  <a:pt x="9103" y="624"/>
                  <a:pt x="9100" y="637"/>
                  <a:pt x="9095" y="650"/>
                </a:cubicBezTo>
                <a:cubicBezTo>
                  <a:pt x="9089" y="663"/>
                  <a:pt x="9082" y="675"/>
                  <a:pt x="9072" y="684"/>
                </a:cubicBezTo>
                <a:cubicBezTo>
                  <a:pt x="9062" y="694"/>
                  <a:pt x="9050" y="702"/>
                  <a:pt x="9037" y="707"/>
                </a:cubicBezTo>
                <a:cubicBezTo>
                  <a:pt x="9024" y="713"/>
                  <a:pt x="9011" y="715"/>
                  <a:pt x="8997" y="715"/>
                </a:cubicBezTo>
                <a:lnTo>
                  <a:pt x="106" y="715"/>
                </a:lnTo>
                <a:cubicBezTo>
                  <a:pt x="92" y="715"/>
                  <a:pt x="78" y="713"/>
                  <a:pt x="65" y="707"/>
                </a:cubicBezTo>
                <a:cubicBezTo>
                  <a:pt x="52" y="702"/>
                  <a:pt x="41" y="694"/>
                  <a:pt x="31" y="684"/>
                </a:cubicBezTo>
                <a:cubicBezTo>
                  <a:pt x="21" y="675"/>
                  <a:pt x="13" y="663"/>
                  <a:pt x="8" y="650"/>
                </a:cubicBezTo>
                <a:cubicBezTo>
                  <a:pt x="3" y="637"/>
                  <a:pt x="0" y="624"/>
                  <a:pt x="0" y="610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066680" y="3071160"/>
            <a:ext cx="228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（</a:t>
            </a:r>
            <a:endParaRPr 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295280" y="3089160"/>
            <a:ext cx="3015615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RequestMappingHandlerAdapter</a:t>
            </a:r>
            <a:endParaRPr lang="en-US" sz="1500" b="0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534560" y="3071160"/>
            <a:ext cx="228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62120" y="3614040"/>
            <a:ext cx="13779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" name="任意多边形 98"/>
          <p:cNvSpPr/>
          <p:nvPr/>
        </p:nvSpPr>
        <p:spPr>
          <a:xfrm>
            <a:off x="3893700" y="3552480"/>
            <a:ext cx="1562400" cy="257760"/>
          </a:xfrm>
          <a:custGeom>
            <a:avLst/>
            <a:gdLst/>
            <a:ahLst/>
            <a:cxnLst/>
            <a:rect l="0" t="0" r="r" b="b"/>
            <a:pathLst>
              <a:path w="4340" h="716">
                <a:moveTo>
                  <a:pt x="0" y="610"/>
                </a:moveTo>
                <a:lnTo>
                  <a:pt x="0" y="106"/>
                </a:lnTo>
                <a:cubicBezTo>
                  <a:pt x="0" y="92"/>
                  <a:pt x="3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2"/>
                  <a:pt x="52" y="14"/>
                  <a:pt x="65" y="9"/>
                </a:cubicBezTo>
                <a:cubicBezTo>
                  <a:pt x="78" y="3"/>
                  <a:pt x="92" y="0"/>
                  <a:pt x="106" y="0"/>
                </a:cubicBezTo>
                <a:lnTo>
                  <a:pt x="4234" y="0"/>
                </a:lnTo>
                <a:cubicBezTo>
                  <a:pt x="4248" y="0"/>
                  <a:pt x="4262" y="3"/>
                  <a:pt x="4275" y="9"/>
                </a:cubicBezTo>
                <a:cubicBezTo>
                  <a:pt x="4288" y="14"/>
                  <a:pt x="4299" y="22"/>
                  <a:pt x="4309" y="31"/>
                </a:cubicBezTo>
                <a:cubicBezTo>
                  <a:pt x="4319" y="41"/>
                  <a:pt x="4327" y="53"/>
                  <a:pt x="4332" y="66"/>
                </a:cubicBezTo>
                <a:cubicBezTo>
                  <a:pt x="4337" y="79"/>
                  <a:pt x="4340" y="92"/>
                  <a:pt x="4340" y="106"/>
                </a:cubicBezTo>
                <a:lnTo>
                  <a:pt x="4340" y="610"/>
                </a:lnTo>
                <a:cubicBezTo>
                  <a:pt x="4340" y="624"/>
                  <a:pt x="4337" y="638"/>
                  <a:pt x="4332" y="650"/>
                </a:cubicBezTo>
                <a:cubicBezTo>
                  <a:pt x="4327" y="663"/>
                  <a:pt x="4319" y="675"/>
                  <a:pt x="4309" y="685"/>
                </a:cubicBezTo>
                <a:cubicBezTo>
                  <a:pt x="4299" y="695"/>
                  <a:pt x="4288" y="702"/>
                  <a:pt x="4275" y="708"/>
                </a:cubicBezTo>
                <a:cubicBezTo>
                  <a:pt x="4262" y="713"/>
                  <a:pt x="4248" y="716"/>
                  <a:pt x="4234" y="716"/>
                </a:cubicBezTo>
                <a:lnTo>
                  <a:pt x="106" y="716"/>
                </a:lnTo>
                <a:cubicBezTo>
                  <a:pt x="92" y="716"/>
                  <a:pt x="78" y="713"/>
                  <a:pt x="65" y="708"/>
                </a:cubicBezTo>
                <a:cubicBezTo>
                  <a:pt x="52" y="702"/>
                  <a:pt x="41" y="695"/>
                  <a:pt x="31" y="685"/>
                </a:cubicBezTo>
                <a:cubicBezTo>
                  <a:pt x="21" y="675"/>
                  <a:pt x="13" y="663"/>
                  <a:pt x="8" y="650"/>
                </a:cubicBezTo>
                <a:cubicBezTo>
                  <a:pt x="3" y="638"/>
                  <a:pt x="0" y="624"/>
                  <a:pt x="0" y="610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66680" y="3557160"/>
            <a:ext cx="308292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额外支持：提供数据绑定（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     </a:t>
            </a:r>
            <a:endParaRPr lang="en-US" alt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855660" y="3575160"/>
            <a:ext cx="1599565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@NumberFormat</a:t>
            </a:r>
            <a:endParaRPr lang="en-US" sz="1500" b="0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任意多边形 101"/>
          <p:cNvSpPr/>
          <p:nvPr/>
        </p:nvSpPr>
        <p:spPr>
          <a:xfrm>
            <a:off x="1066680" y="3885840"/>
            <a:ext cx="1791000" cy="257760"/>
          </a:xfrm>
          <a:custGeom>
            <a:avLst/>
            <a:gdLst/>
            <a:ahLst/>
            <a:cxnLst/>
            <a:rect l="0" t="0" r="r" b="b"/>
            <a:pathLst>
              <a:path w="4975" h="716">
                <a:moveTo>
                  <a:pt x="0" y="610"/>
                </a:moveTo>
                <a:lnTo>
                  <a:pt x="0" y="106"/>
                </a:lnTo>
                <a:cubicBezTo>
                  <a:pt x="0" y="92"/>
                  <a:pt x="3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2"/>
                  <a:pt x="52" y="14"/>
                  <a:pt x="65" y="9"/>
                </a:cubicBezTo>
                <a:cubicBezTo>
                  <a:pt x="78" y="3"/>
                  <a:pt x="92" y="0"/>
                  <a:pt x="106" y="0"/>
                </a:cubicBezTo>
                <a:lnTo>
                  <a:pt x="4869" y="0"/>
                </a:lnTo>
                <a:cubicBezTo>
                  <a:pt x="4883" y="0"/>
                  <a:pt x="4897" y="3"/>
                  <a:pt x="4910" y="9"/>
                </a:cubicBezTo>
                <a:cubicBezTo>
                  <a:pt x="4923" y="14"/>
                  <a:pt x="4934" y="22"/>
                  <a:pt x="4944" y="31"/>
                </a:cubicBezTo>
                <a:cubicBezTo>
                  <a:pt x="4954" y="41"/>
                  <a:pt x="4962" y="53"/>
                  <a:pt x="4967" y="66"/>
                </a:cubicBezTo>
                <a:cubicBezTo>
                  <a:pt x="4972" y="79"/>
                  <a:pt x="4975" y="92"/>
                  <a:pt x="4975" y="106"/>
                </a:cubicBezTo>
                <a:lnTo>
                  <a:pt x="4975" y="610"/>
                </a:lnTo>
                <a:cubicBezTo>
                  <a:pt x="4975" y="624"/>
                  <a:pt x="4972" y="638"/>
                  <a:pt x="4967" y="651"/>
                </a:cubicBezTo>
                <a:cubicBezTo>
                  <a:pt x="4962" y="664"/>
                  <a:pt x="4954" y="675"/>
                  <a:pt x="4944" y="685"/>
                </a:cubicBezTo>
                <a:cubicBezTo>
                  <a:pt x="4934" y="695"/>
                  <a:pt x="4923" y="702"/>
                  <a:pt x="4910" y="708"/>
                </a:cubicBezTo>
                <a:cubicBezTo>
                  <a:pt x="4897" y="713"/>
                  <a:pt x="4883" y="716"/>
                  <a:pt x="4869" y="716"/>
                </a:cubicBezTo>
                <a:lnTo>
                  <a:pt x="106" y="716"/>
                </a:lnTo>
                <a:cubicBezTo>
                  <a:pt x="92" y="716"/>
                  <a:pt x="78" y="713"/>
                  <a:pt x="65" y="708"/>
                </a:cubicBezTo>
                <a:cubicBezTo>
                  <a:pt x="52" y="702"/>
                  <a:pt x="41" y="695"/>
                  <a:pt x="31" y="685"/>
                </a:cubicBezTo>
                <a:cubicBezTo>
                  <a:pt x="21" y="675"/>
                  <a:pt x="13" y="664"/>
                  <a:pt x="8" y="651"/>
                </a:cubicBezTo>
                <a:cubicBezTo>
                  <a:pt x="3" y="638"/>
                  <a:pt x="0" y="624"/>
                  <a:pt x="0" y="610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501820" y="3557160"/>
            <a:ext cx="228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、</a:t>
            </a:r>
            <a:endParaRPr 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104840" y="3908520"/>
            <a:ext cx="1720215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@DateTimeFormat</a:t>
            </a:r>
            <a:endParaRPr lang="en-US" sz="1500" b="0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任意多边形 104"/>
          <p:cNvSpPr/>
          <p:nvPr/>
        </p:nvSpPr>
        <p:spPr>
          <a:xfrm>
            <a:off x="3238200" y="3885840"/>
            <a:ext cx="762480" cy="257760"/>
          </a:xfrm>
          <a:custGeom>
            <a:avLst/>
            <a:gdLst/>
            <a:ahLst/>
            <a:cxnLst/>
            <a:rect l="0" t="0" r="r" b="b"/>
            <a:pathLst>
              <a:path w="2118" h="716">
                <a:moveTo>
                  <a:pt x="0" y="610"/>
                </a:moveTo>
                <a:lnTo>
                  <a:pt x="0" y="106"/>
                </a:lnTo>
                <a:cubicBezTo>
                  <a:pt x="0" y="92"/>
                  <a:pt x="3" y="79"/>
                  <a:pt x="8" y="66"/>
                </a:cubicBezTo>
                <a:cubicBezTo>
                  <a:pt x="14" y="53"/>
                  <a:pt x="21" y="41"/>
                  <a:pt x="31" y="31"/>
                </a:cubicBezTo>
                <a:cubicBezTo>
                  <a:pt x="41" y="22"/>
                  <a:pt x="53" y="14"/>
                  <a:pt x="66" y="9"/>
                </a:cubicBezTo>
                <a:cubicBezTo>
                  <a:pt x="79" y="3"/>
                  <a:pt x="92" y="0"/>
                  <a:pt x="106" y="0"/>
                </a:cubicBezTo>
                <a:lnTo>
                  <a:pt x="2012" y="0"/>
                </a:lnTo>
                <a:cubicBezTo>
                  <a:pt x="2026" y="0"/>
                  <a:pt x="2040" y="3"/>
                  <a:pt x="2053" y="9"/>
                </a:cubicBezTo>
                <a:cubicBezTo>
                  <a:pt x="2066" y="14"/>
                  <a:pt x="2077" y="22"/>
                  <a:pt x="2087" y="31"/>
                </a:cubicBezTo>
                <a:cubicBezTo>
                  <a:pt x="2097" y="41"/>
                  <a:pt x="2105" y="53"/>
                  <a:pt x="2110" y="66"/>
                </a:cubicBezTo>
                <a:cubicBezTo>
                  <a:pt x="2115" y="79"/>
                  <a:pt x="2118" y="92"/>
                  <a:pt x="2118" y="106"/>
                </a:cubicBezTo>
                <a:lnTo>
                  <a:pt x="2118" y="610"/>
                </a:lnTo>
                <a:cubicBezTo>
                  <a:pt x="2118" y="624"/>
                  <a:pt x="2115" y="638"/>
                  <a:pt x="2110" y="651"/>
                </a:cubicBezTo>
                <a:cubicBezTo>
                  <a:pt x="2105" y="664"/>
                  <a:pt x="2097" y="675"/>
                  <a:pt x="2087" y="685"/>
                </a:cubicBezTo>
                <a:cubicBezTo>
                  <a:pt x="2077" y="695"/>
                  <a:pt x="2066" y="702"/>
                  <a:pt x="2053" y="708"/>
                </a:cubicBezTo>
                <a:cubicBezTo>
                  <a:pt x="2040" y="713"/>
                  <a:pt x="2026" y="716"/>
                  <a:pt x="2012" y="716"/>
                </a:cubicBezTo>
                <a:lnTo>
                  <a:pt x="106" y="716"/>
                </a:lnTo>
                <a:cubicBezTo>
                  <a:pt x="92" y="716"/>
                  <a:pt x="79" y="713"/>
                  <a:pt x="66" y="708"/>
                </a:cubicBezTo>
                <a:cubicBezTo>
                  <a:pt x="53" y="702"/>
                  <a:pt x="41" y="695"/>
                  <a:pt x="31" y="685"/>
                </a:cubicBezTo>
                <a:cubicBezTo>
                  <a:pt x="21" y="675"/>
                  <a:pt x="14" y="664"/>
                  <a:pt x="8" y="651"/>
                </a:cubicBezTo>
                <a:cubicBezTo>
                  <a:pt x="3" y="638"/>
                  <a:pt x="0" y="624"/>
                  <a:pt x="0" y="610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2857680" y="3890520"/>
            <a:ext cx="457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）、</a:t>
            </a:r>
            <a:endParaRPr 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3276720" y="3908520"/>
            <a:ext cx="63881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@Valid</a:t>
            </a:r>
            <a:endParaRPr lang="en-US" sz="1500" b="0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4001040" y="3890520"/>
            <a:ext cx="20955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校验、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XML/JSON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读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066680" y="4223880"/>
            <a:ext cx="914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写等功能</a:t>
            </a:r>
            <a:endParaRPr 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762120" y="4737960"/>
            <a:ext cx="13779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任意多边形 110"/>
          <p:cNvSpPr/>
          <p:nvPr/>
        </p:nvSpPr>
        <p:spPr>
          <a:xfrm>
            <a:off x="2019240" y="4676760"/>
            <a:ext cx="2819520" cy="257400"/>
          </a:xfrm>
          <a:custGeom>
            <a:avLst/>
            <a:gdLst/>
            <a:ahLst/>
            <a:cxnLst/>
            <a:rect l="0" t="0" r="r" b="b"/>
            <a:pathLst>
              <a:path w="7832" h="715">
                <a:moveTo>
                  <a:pt x="0" y="609"/>
                </a:moveTo>
                <a:lnTo>
                  <a:pt x="0" y="105"/>
                </a:lnTo>
                <a:cubicBezTo>
                  <a:pt x="0" y="91"/>
                  <a:pt x="2" y="78"/>
                  <a:pt x="8" y="65"/>
                </a:cubicBezTo>
                <a:cubicBezTo>
                  <a:pt x="13" y="52"/>
                  <a:pt x="21" y="40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2"/>
                  <a:pt x="91" y="0"/>
                  <a:pt x="105" y="0"/>
                </a:cubicBezTo>
                <a:lnTo>
                  <a:pt x="7726" y="0"/>
                </a:lnTo>
                <a:cubicBezTo>
                  <a:pt x="7741" y="0"/>
                  <a:pt x="7754" y="2"/>
                  <a:pt x="7767" y="8"/>
                </a:cubicBezTo>
                <a:cubicBezTo>
                  <a:pt x="7780" y="13"/>
                  <a:pt x="7791" y="21"/>
                  <a:pt x="7801" y="31"/>
                </a:cubicBezTo>
                <a:cubicBezTo>
                  <a:pt x="7811" y="40"/>
                  <a:pt x="7819" y="52"/>
                  <a:pt x="7824" y="65"/>
                </a:cubicBezTo>
                <a:cubicBezTo>
                  <a:pt x="7830" y="78"/>
                  <a:pt x="7832" y="91"/>
                  <a:pt x="7832" y="105"/>
                </a:cubicBezTo>
                <a:lnTo>
                  <a:pt x="7832" y="609"/>
                </a:lnTo>
                <a:cubicBezTo>
                  <a:pt x="7832" y="623"/>
                  <a:pt x="7830" y="637"/>
                  <a:pt x="7824" y="650"/>
                </a:cubicBezTo>
                <a:cubicBezTo>
                  <a:pt x="7819" y="663"/>
                  <a:pt x="7811" y="674"/>
                  <a:pt x="7801" y="684"/>
                </a:cubicBezTo>
                <a:cubicBezTo>
                  <a:pt x="7791" y="694"/>
                  <a:pt x="7780" y="701"/>
                  <a:pt x="7767" y="707"/>
                </a:cubicBezTo>
                <a:cubicBezTo>
                  <a:pt x="7754" y="712"/>
                  <a:pt x="7741" y="715"/>
                  <a:pt x="7726" y="715"/>
                </a:cubicBezTo>
                <a:lnTo>
                  <a:pt x="105" y="715"/>
                </a:lnTo>
                <a:cubicBezTo>
                  <a:pt x="91" y="715"/>
                  <a:pt x="78" y="712"/>
                  <a:pt x="65" y="707"/>
                </a:cubicBezTo>
                <a:cubicBezTo>
                  <a:pt x="52" y="701"/>
                  <a:pt x="41" y="694"/>
                  <a:pt x="31" y="684"/>
                </a:cubicBezTo>
                <a:cubicBezTo>
                  <a:pt x="21" y="674"/>
                  <a:pt x="13" y="663"/>
                  <a:pt x="8" y="650"/>
                </a:cubicBezTo>
                <a:cubicBezTo>
                  <a:pt x="2" y="637"/>
                  <a:pt x="0" y="623"/>
                  <a:pt x="0" y="609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066680" y="4681080"/>
            <a:ext cx="1143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配置代码：</a:t>
            </a:r>
            <a:endParaRPr 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057400" y="4699080"/>
            <a:ext cx="243332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&lt;mvc:annotation-driven/&gt;</a:t>
            </a:r>
            <a:endParaRPr lang="en-US" sz="1500" b="0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762120" y="5252400"/>
            <a:ext cx="13779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任意多边形 114"/>
          <p:cNvSpPr/>
          <p:nvPr/>
        </p:nvSpPr>
        <p:spPr>
          <a:xfrm>
            <a:off x="6324480" y="1066680"/>
            <a:ext cx="5105520" cy="5181840"/>
          </a:xfrm>
          <a:custGeom>
            <a:avLst/>
            <a:gdLst/>
            <a:ahLst/>
            <a:cxnLst/>
            <a:rect l="0" t="0" r="r" b="b"/>
            <a:pathLst>
              <a:path w="14182" h="14394">
                <a:moveTo>
                  <a:pt x="0" y="14077"/>
                </a:moveTo>
                <a:lnTo>
                  <a:pt x="0" y="317"/>
                </a:lnTo>
                <a:cubicBezTo>
                  <a:pt x="0" y="296"/>
                  <a:pt x="2" y="276"/>
                  <a:pt x="6" y="255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7"/>
                  <a:pt x="42" y="158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13865" y="0"/>
                </a:lnTo>
                <a:cubicBezTo>
                  <a:pt x="13886" y="0"/>
                  <a:pt x="13906" y="2"/>
                  <a:pt x="13927" y="6"/>
                </a:cubicBezTo>
                <a:cubicBezTo>
                  <a:pt x="13947" y="10"/>
                  <a:pt x="13967" y="16"/>
                  <a:pt x="13986" y="24"/>
                </a:cubicBezTo>
                <a:cubicBezTo>
                  <a:pt x="14006" y="32"/>
                  <a:pt x="14024" y="42"/>
                  <a:pt x="14041" y="53"/>
                </a:cubicBezTo>
                <a:cubicBezTo>
                  <a:pt x="14059" y="65"/>
                  <a:pt x="14075" y="78"/>
                  <a:pt x="14090" y="93"/>
                </a:cubicBezTo>
                <a:cubicBezTo>
                  <a:pt x="14104" y="108"/>
                  <a:pt x="14117" y="124"/>
                  <a:pt x="14129" y="141"/>
                </a:cubicBezTo>
                <a:cubicBezTo>
                  <a:pt x="14141" y="158"/>
                  <a:pt x="14150" y="177"/>
                  <a:pt x="14158" y="196"/>
                </a:cubicBezTo>
                <a:cubicBezTo>
                  <a:pt x="14166" y="215"/>
                  <a:pt x="14172" y="235"/>
                  <a:pt x="14176" y="255"/>
                </a:cubicBezTo>
                <a:cubicBezTo>
                  <a:pt x="14180" y="276"/>
                  <a:pt x="14182" y="296"/>
                  <a:pt x="14182" y="317"/>
                </a:cubicBezTo>
                <a:lnTo>
                  <a:pt x="14182" y="14077"/>
                </a:lnTo>
                <a:cubicBezTo>
                  <a:pt x="14182" y="14098"/>
                  <a:pt x="14180" y="14118"/>
                  <a:pt x="14176" y="14139"/>
                </a:cubicBezTo>
                <a:cubicBezTo>
                  <a:pt x="14172" y="14159"/>
                  <a:pt x="14166" y="14179"/>
                  <a:pt x="14158" y="14198"/>
                </a:cubicBezTo>
                <a:cubicBezTo>
                  <a:pt x="14150" y="14217"/>
                  <a:pt x="14141" y="14236"/>
                  <a:pt x="14129" y="14253"/>
                </a:cubicBezTo>
                <a:cubicBezTo>
                  <a:pt x="14117" y="14270"/>
                  <a:pt x="14104" y="14286"/>
                  <a:pt x="14090" y="14301"/>
                </a:cubicBezTo>
                <a:cubicBezTo>
                  <a:pt x="14075" y="14316"/>
                  <a:pt x="14059" y="14329"/>
                  <a:pt x="14041" y="14341"/>
                </a:cubicBezTo>
                <a:cubicBezTo>
                  <a:pt x="14024" y="14352"/>
                  <a:pt x="14006" y="14362"/>
                  <a:pt x="13986" y="14370"/>
                </a:cubicBezTo>
                <a:cubicBezTo>
                  <a:pt x="13967" y="14378"/>
                  <a:pt x="13947" y="14384"/>
                  <a:pt x="13927" y="14388"/>
                </a:cubicBezTo>
                <a:cubicBezTo>
                  <a:pt x="13906" y="14392"/>
                  <a:pt x="13886" y="14394"/>
                  <a:pt x="13865" y="14394"/>
                </a:cubicBezTo>
                <a:lnTo>
                  <a:pt x="317" y="14394"/>
                </a:lnTo>
                <a:cubicBezTo>
                  <a:pt x="296" y="14394"/>
                  <a:pt x="276" y="14392"/>
                  <a:pt x="255" y="14388"/>
                </a:cubicBezTo>
                <a:cubicBezTo>
                  <a:pt x="235" y="14384"/>
                  <a:pt x="215" y="14378"/>
                  <a:pt x="196" y="14370"/>
                </a:cubicBezTo>
                <a:cubicBezTo>
                  <a:pt x="177" y="14362"/>
                  <a:pt x="158" y="14352"/>
                  <a:pt x="141" y="14341"/>
                </a:cubicBezTo>
                <a:cubicBezTo>
                  <a:pt x="124" y="14329"/>
                  <a:pt x="108" y="14316"/>
                  <a:pt x="93" y="14301"/>
                </a:cubicBezTo>
                <a:cubicBezTo>
                  <a:pt x="78" y="14286"/>
                  <a:pt x="65" y="14270"/>
                  <a:pt x="53" y="14253"/>
                </a:cubicBezTo>
                <a:cubicBezTo>
                  <a:pt x="42" y="14236"/>
                  <a:pt x="32" y="14217"/>
                  <a:pt x="24" y="14198"/>
                </a:cubicBezTo>
                <a:cubicBezTo>
                  <a:pt x="16" y="14179"/>
                  <a:pt x="10" y="14159"/>
                  <a:pt x="6" y="14139"/>
                </a:cubicBezTo>
                <a:cubicBezTo>
                  <a:pt x="2" y="14118"/>
                  <a:pt x="0" y="14098"/>
                  <a:pt x="0" y="14077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  <a:effectLst>
            <a:outerShdw blurRad="190500" dist="127000" dir="5400000" algn="tl" rotWithShape="0">
              <a:prstClr val="black">
                <a:alpha val="100000"/>
              </a:prstClr>
            </a:outerShdw>
          </a:effectLst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16" name="图片 115"/>
          <p:cNvPicPr/>
          <p:nvPr/>
        </p:nvPicPr>
        <p:blipFill>
          <a:blip r:embed="rId1"/>
          <a:stretch>
            <a:fillRect/>
          </a:stretch>
        </p:blipFill>
        <p:spPr>
          <a:xfrm>
            <a:off x="6473520" y="1219320"/>
            <a:ext cx="4807440" cy="487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文本框 116"/>
          <p:cNvSpPr txBox="1"/>
          <p:nvPr/>
        </p:nvSpPr>
        <p:spPr>
          <a:xfrm>
            <a:off x="1066680" y="5195160"/>
            <a:ext cx="3657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适用场景：快速开发，减少配置冗余</a:t>
            </a:r>
            <a:endParaRPr 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任意多边形 11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9" name="任意多边形 11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340920" y="339120"/>
            <a:ext cx="4149090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注解处理器的使用示例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1" name="任意多边形 120"/>
          <p:cNvSpPr/>
          <p:nvPr/>
        </p:nvSpPr>
        <p:spPr>
          <a:xfrm>
            <a:off x="685440" y="3371760"/>
            <a:ext cx="10478160" cy="1447920"/>
          </a:xfrm>
          <a:custGeom>
            <a:avLst/>
            <a:gdLst/>
            <a:ahLst/>
            <a:cxnLst/>
            <a:rect l="0" t="0" r="r" b="b"/>
            <a:pathLst>
              <a:path w="29106" h="4022">
                <a:moveTo>
                  <a:pt x="0" y="3864"/>
                </a:moveTo>
                <a:lnTo>
                  <a:pt x="0" y="158"/>
                </a:lnTo>
                <a:cubicBezTo>
                  <a:pt x="0" y="148"/>
                  <a:pt x="2" y="138"/>
                  <a:pt x="4" y="128"/>
                </a:cubicBezTo>
                <a:cubicBezTo>
                  <a:pt x="6" y="117"/>
                  <a:pt x="9" y="107"/>
                  <a:pt x="13" y="98"/>
                </a:cubicBezTo>
                <a:cubicBezTo>
                  <a:pt x="17" y="88"/>
                  <a:pt x="21" y="79"/>
                  <a:pt x="27" y="70"/>
                </a:cubicBezTo>
                <a:cubicBezTo>
                  <a:pt x="33" y="62"/>
                  <a:pt x="40" y="54"/>
                  <a:pt x="47" y="46"/>
                </a:cubicBezTo>
                <a:cubicBezTo>
                  <a:pt x="54" y="39"/>
                  <a:pt x="62" y="32"/>
                  <a:pt x="71" y="27"/>
                </a:cubicBezTo>
                <a:cubicBezTo>
                  <a:pt x="80" y="21"/>
                  <a:pt x="89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9" y="1"/>
                  <a:pt x="149" y="0"/>
                  <a:pt x="159" y="0"/>
                </a:cubicBezTo>
                <a:lnTo>
                  <a:pt x="28947" y="0"/>
                </a:lnTo>
                <a:cubicBezTo>
                  <a:pt x="28957" y="0"/>
                  <a:pt x="28968" y="1"/>
                  <a:pt x="28978" y="3"/>
                </a:cubicBezTo>
                <a:cubicBezTo>
                  <a:pt x="28988" y="5"/>
                  <a:pt x="28998" y="8"/>
                  <a:pt x="29008" y="12"/>
                </a:cubicBezTo>
                <a:cubicBezTo>
                  <a:pt x="29017" y="16"/>
                  <a:pt x="29026" y="21"/>
                  <a:pt x="29035" y="27"/>
                </a:cubicBezTo>
                <a:cubicBezTo>
                  <a:pt x="29044" y="32"/>
                  <a:pt x="29052" y="39"/>
                  <a:pt x="29059" y="46"/>
                </a:cubicBezTo>
                <a:cubicBezTo>
                  <a:pt x="29067" y="54"/>
                  <a:pt x="29073" y="62"/>
                  <a:pt x="29079" y="70"/>
                </a:cubicBezTo>
                <a:cubicBezTo>
                  <a:pt x="29085" y="79"/>
                  <a:pt x="29090" y="88"/>
                  <a:pt x="29094" y="98"/>
                </a:cubicBezTo>
                <a:cubicBezTo>
                  <a:pt x="29098" y="107"/>
                  <a:pt x="29101" y="117"/>
                  <a:pt x="29103" y="128"/>
                </a:cubicBezTo>
                <a:cubicBezTo>
                  <a:pt x="29105" y="138"/>
                  <a:pt x="29106" y="148"/>
                  <a:pt x="29106" y="158"/>
                </a:cubicBezTo>
                <a:lnTo>
                  <a:pt x="29106" y="3864"/>
                </a:lnTo>
                <a:cubicBezTo>
                  <a:pt x="29106" y="3874"/>
                  <a:pt x="29105" y="3884"/>
                  <a:pt x="29103" y="3895"/>
                </a:cubicBezTo>
                <a:cubicBezTo>
                  <a:pt x="29101" y="3905"/>
                  <a:pt x="29098" y="3915"/>
                  <a:pt x="29094" y="3924"/>
                </a:cubicBezTo>
                <a:cubicBezTo>
                  <a:pt x="29090" y="3934"/>
                  <a:pt x="29085" y="3943"/>
                  <a:pt x="29079" y="3952"/>
                </a:cubicBezTo>
                <a:cubicBezTo>
                  <a:pt x="29073" y="3961"/>
                  <a:pt x="29067" y="3969"/>
                  <a:pt x="29059" y="3976"/>
                </a:cubicBezTo>
                <a:cubicBezTo>
                  <a:pt x="29052" y="3983"/>
                  <a:pt x="29044" y="3990"/>
                  <a:pt x="29035" y="3996"/>
                </a:cubicBezTo>
                <a:cubicBezTo>
                  <a:pt x="29026" y="4001"/>
                  <a:pt x="29017" y="4006"/>
                  <a:pt x="29008" y="4010"/>
                </a:cubicBezTo>
                <a:cubicBezTo>
                  <a:pt x="28998" y="4014"/>
                  <a:pt x="28988" y="4017"/>
                  <a:pt x="28978" y="4019"/>
                </a:cubicBezTo>
                <a:cubicBezTo>
                  <a:pt x="28968" y="4021"/>
                  <a:pt x="28957" y="4022"/>
                  <a:pt x="28947" y="4022"/>
                </a:cubicBezTo>
                <a:lnTo>
                  <a:pt x="159" y="4022"/>
                </a:lnTo>
                <a:cubicBezTo>
                  <a:pt x="149" y="4022"/>
                  <a:pt x="139" y="4021"/>
                  <a:pt x="128" y="4019"/>
                </a:cubicBezTo>
                <a:cubicBezTo>
                  <a:pt x="118" y="4017"/>
                  <a:pt x="108" y="4014"/>
                  <a:pt x="98" y="4010"/>
                </a:cubicBezTo>
                <a:cubicBezTo>
                  <a:pt x="89" y="4006"/>
                  <a:pt x="80" y="4001"/>
                  <a:pt x="71" y="3996"/>
                </a:cubicBezTo>
                <a:cubicBezTo>
                  <a:pt x="62" y="3990"/>
                  <a:pt x="54" y="3983"/>
                  <a:pt x="47" y="3976"/>
                </a:cubicBezTo>
                <a:cubicBezTo>
                  <a:pt x="40" y="3969"/>
                  <a:pt x="33" y="3961"/>
                  <a:pt x="27" y="3952"/>
                </a:cubicBezTo>
                <a:cubicBezTo>
                  <a:pt x="21" y="3943"/>
                  <a:pt x="17" y="3934"/>
                  <a:pt x="13" y="3924"/>
                </a:cubicBezTo>
                <a:cubicBezTo>
                  <a:pt x="9" y="3915"/>
                  <a:pt x="6" y="3905"/>
                  <a:pt x="4" y="3895"/>
                </a:cubicBezTo>
                <a:cubicBezTo>
                  <a:pt x="2" y="3884"/>
                  <a:pt x="0" y="3874"/>
                  <a:pt x="0" y="3864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38920" y="1197720"/>
            <a:ext cx="29375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UsersController</a:t>
            </a:r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类核心注解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82920" y="2090160"/>
            <a:ext cx="498475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@Controller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：标记类为处理器，可被适配器识别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82920" y="2509200"/>
            <a:ext cx="732917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@RequestMapping("/getAllUser")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：绑定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URL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到方法，可被映射器识别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682920" y="2966400"/>
            <a:ext cx="1143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代码结构：</a:t>
            </a:r>
            <a:endParaRPr lang="zh-CN" b="1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835200" y="3549600"/>
            <a:ext cx="118980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@Controller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835200" y="3778200"/>
            <a:ext cx="292716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public class UsersController {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835200" y="4006800"/>
            <a:ext cx="329292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    @RequestMapping("/getAllUser")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835200" y="4235400"/>
            <a:ext cx="420768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    public ModelAndView getAllUser() { ... }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835200" y="4464000"/>
            <a:ext cx="275040" cy="17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}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任意多边形 13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" name="任意多边形 13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340920" y="339120"/>
            <a:ext cx="5469255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UsersController</a:t>
            </a:r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类代码解析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38920" y="1197720"/>
            <a:ext cx="1371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业务逻辑实现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682920" y="2052000"/>
            <a:ext cx="665607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包导入：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`com.mr.controller`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，导入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`List`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`ModelAndView`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等类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82920" y="2509200"/>
            <a:ext cx="1047432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方法功能：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`getAllUser()`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调用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`UsersService()`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获取用户列表，放入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`ModelAndView`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并指定视图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`/WEB-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82920" y="2814120"/>
            <a:ext cx="225933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INF/jsp/usersList.jsp`</a:t>
            </a:r>
            <a:endParaRPr lang="en-US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682920" y="3271320"/>
            <a:ext cx="675322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模拟</a:t>
            </a:r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Service</a:t>
            </a:r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`UsersService()`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生成两个测试用户（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Steven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MR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682920" y="3728520"/>
            <a:ext cx="656844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配置要求：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需在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SpringMVC.xml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中注册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`UsersController`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bean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" name="任意多边形 14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" name="任意多边形 141"/>
          <p:cNvSpPr/>
          <p:nvPr/>
        </p:nvSpPr>
        <p:spPr>
          <a:xfrm>
            <a:off x="752400" y="933120"/>
            <a:ext cx="5058000" cy="619560"/>
          </a:xfrm>
          <a:custGeom>
            <a:avLst/>
            <a:gdLst/>
            <a:ahLst/>
            <a:cxnLst/>
            <a:rect l="0" t="0" r="r" b="b"/>
            <a:pathLst>
              <a:path w="14050" h="1721">
                <a:moveTo>
                  <a:pt x="0" y="0"/>
                </a:moveTo>
                <a:lnTo>
                  <a:pt x="14050" y="0"/>
                </a:lnTo>
                <a:lnTo>
                  <a:pt x="14050" y="1721"/>
                </a:lnTo>
                <a:lnTo>
                  <a:pt x="0" y="1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340920" y="339120"/>
            <a:ext cx="3734181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测试结果与效果展示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858240" y="1130760"/>
            <a:ext cx="138303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访问与验证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838080" y="2023545"/>
            <a:ext cx="526224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访问地址：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`http://localhost:8080/9-4/getAllUser`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838080" y="2480745"/>
            <a:ext cx="5486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测试结果：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浏览器显示用户列表（姓名、年龄、电话）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838080" y="2937945"/>
            <a:ext cx="5943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效果说明：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验证了注解处理器、映射器、适配器的协同工作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838080" y="3395145"/>
            <a:ext cx="4343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成功标志：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页面正确渲染用户数据，无报错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任意多边形 14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pPr algn="l"/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" name="任意多边形 14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pPr algn="l"/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51" name="图片 15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943600"/>
            <a:ext cx="12191760" cy="91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文本框 151"/>
          <p:cNvSpPr txBox="1"/>
          <p:nvPr/>
        </p:nvSpPr>
        <p:spPr>
          <a:xfrm>
            <a:off x="340920" y="339120"/>
            <a:ext cx="248945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配置注意事项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762120" y="1654920"/>
            <a:ext cx="138303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关键注意点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4" name="文本框 153"/>
          <p:cNvSpPr txBox="1"/>
          <p:nvPr>
            <p:custDataLst>
              <p:tags r:id="rId2"/>
            </p:custDataLst>
          </p:nvPr>
        </p:nvSpPr>
        <p:spPr>
          <a:xfrm>
            <a:off x="762000" y="2303547"/>
            <a:ext cx="124121" cy="2768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" name="文本框 154"/>
          <p:cNvSpPr txBox="1"/>
          <p:nvPr>
            <p:custDataLst>
              <p:tags r:id="rId3"/>
            </p:custDataLst>
          </p:nvPr>
        </p:nvSpPr>
        <p:spPr>
          <a:xfrm>
            <a:off x="1058408" y="2266496"/>
            <a:ext cx="5130937" cy="55372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手动配置需成对：映射器和适配器必须同时配置，缺一不可。</a:t>
            </a:r>
            <a:endParaRPr lang="zh-CN" b="0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7" name="文本框 156"/>
          <p:cNvSpPr txBox="1"/>
          <p:nvPr>
            <p:custDataLst>
              <p:tags r:id="rId4"/>
            </p:custDataLst>
          </p:nvPr>
        </p:nvSpPr>
        <p:spPr>
          <a:xfrm>
            <a:off x="762000" y="3045183"/>
            <a:ext cx="124121" cy="2768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文本框 157"/>
          <p:cNvSpPr txBox="1"/>
          <p:nvPr>
            <p:custDataLst>
              <p:tags r:id="rId5"/>
            </p:custDataLst>
          </p:nvPr>
        </p:nvSpPr>
        <p:spPr>
          <a:xfrm>
            <a:off x="1058408" y="3008132"/>
            <a:ext cx="5031517" cy="55372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注解扫描：需确保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能扫描到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`@Controller`</a:t>
            </a:r>
            <a:r>
              <a:rPr lang="zh-CN" alt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注解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的类。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0" name="文本框 159"/>
          <p:cNvSpPr txBox="1"/>
          <p:nvPr>
            <p:custDataLst>
              <p:tags r:id="rId6"/>
            </p:custDataLst>
          </p:nvPr>
        </p:nvSpPr>
        <p:spPr>
          <a:xfrm>
            <a:off x="762000" y="3786202"/>
            <a:ext cx="124121" cy="2768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1" name="文本框 160"/>
          <p:cNvSpPr txBox="1"/>
          <p:nvPr>
            <p:custDataLst>
              <p:tags r:id="rId7"/>
            </p:custDataLst>
          </p:nvPr>
        </p:nvSpPr>
        <p:spPr>
          <a:xfrm>
            <a:off x="1058408" y="3749151"/>
            <a:ext cx="4905544" cy="83058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视图解析器：需配置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`InternalResourceViewResolver`</a:t>
            </a:r>
            <a:r>
              <a:rPr lang="zh-CN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指定</a:t>
            </a:r>
            <a:r>
              <a:rPr lang="en-US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JSP</a:t>
            </a:r>
            <a:r>
              <a:rPr lang="zh-CN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路径。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  <a:p>
            <a:pPr algn="l"/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3" name="文本框 162"/>
          <p:cNvSpPr txBox="1"/>
          <p:nvPr>
            <p:custDataLst>
              <p:tags r:id="rId8"/>
            </p:custDataLst>
          </p:nvPr>
        </p:nvSpPr>
        <p:spPr>
          <a:xfrm>
            <a:off x="762000" y="4526603"/>
            <a:ext cx="124121" cy="2768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4" name="文本框 163"/>
          <p:cNvSpPr txBox="1"/>
          <p:nvPr>
            <p:custDataLst>
              <p:tags r:id="rId9"/>
            </p:custDataLst>
          </p:nvPr>
        </p:nvSpPr>
        <p:spPr>
          <a:xfrm>
            <a:off x="1058408" y="4489553"/>
            <a:ext cx="4982734" cy="55372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版本兼容性：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Spring3.1+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使用新组件，低版本需用旧类。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5" name="文本框 164"/>
          <p:cNvSpPr txBox="1"/>
          <p:nvPr>
            <p:custDataLst>
              <p:tags r:id="rId10"/>
            </p:custDataLst>
          </p:nvPr>
        </p:nvSpPr>
        <p:spPr>
          <a:xfrm>
            <a:off x="762000" y="5008883"/>
            <a:ext cx="124121" cy="2768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6" name="文本框 165"/>
          <p:cNvSpPr txBox="1"/>
          <p:nvPr>
            <p:custDataLst>
              <p:tags r:id="rId11"/>
            </p:custDataLst>
          </p:nvPr>
        </p:nvSpPr>
        <p:spPr>
          <a:xfrm>
            <a:off x="1058408" y="5060137"/>
            <a:ext cx="4819710" cy="2768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常见错误：未配置映射器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适配器导致</a:t>
            </a:r>
            <a:r>
              <a:rPr lang="en-US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404</a:t>
            </a:r>
            <a:r>
              <a:rPr lang="zh-CN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7" name="任意多边形 166"/>
          <p:cNvSpPr/>
          <p:nvPr/>
        </p:nvSpPr>
        <p:spPr>
          <a:xfrm>
            <a:off x="6343560" y="933120"/>
            <a:ext cx="5067720" cy="5296320"/>
          </a:xfrm>
          <a:custGeom>
            <a:avLst/>
            <a:gdLst/>
            <a:ahLst/>
            <a:cxnLst/>
            <a:rect l="0" t="0" r="r" b="b"/>
            <a:pathLst>
              <a:path w="14077" h="14712" fill="none">
                <a:moveTo>
                  <a:pt x="0" y="14448"/>
                </a:moveTo>
                <a:lnTo>
                  <a:pt x="0" y="265"/>
                </a:lnTo>
                <a:cubicBezTo>
                  <a:pt x="0" y="248"/>
                  <a:pt x="1" y="230"/>
                  <a:pt x="5" y="213"/>
                </a:cubicBezTo>
                <a:cubicBezTo>
                  <a:pt x="8" y="196"/>
                  <a:pt x="13" y="180"/>
                  <a:pt x="20" y="164"/>
                </a:cubicBezTo>
                <a:cubicBezTo>
                  <a:pt x="27" y="148"/>
                  <a:pt x="35" y="132"/>
                  <a:pt x="44" y="118"/>
                </a:cubicBezTo>
                <a:cubicBezTo>
                  <a:pt x="54" y="104"/>
                  <a:pt x="65" y="90"/>
                  <a:pt x="77" y="78"/>
                </a:cubicBezTo>
                <a:cubicBezTo>
                  <a:pt x="90" y="66"/>
                  <a:pt x="103" y="55"/>
                  <a:pt x="117" y="45"/>
                </a:cubicBezTo>
                <a:cubicBezTo>
                  <a:pt x="132" y="35"/>
                  <a:pt x="147" y="27"/>
                  <a:pt x="163" y="21"/>
                </a:cubicBezTo>
                <a:cubicBezTo>
                  <a:pt x="179" y="14"/>
                  <a:pt x="196" y="9"/>
                  <a:pt x="213" y="6"/>
                </a:cubicBezTo>
                <a:cubicBezTo>
                  <a:pt x="230" y="2"/>
                  <a:pt x="247" y="0"/>
                  <a:pt x="264" y="0"/>
                </a:cubicBezTo>
                <a:lnTo>
                  <a:pt x="13812" y="0"/>
                </a:lnTo>
                <a:cubicBezTo>
                  <a:pt x="13829" y="0"/>
                  <a:pt x="13847" y="2"/>
                  <a:pt x="13864" y="6"/>
                </a:cubicBezTo>
                <a:cubicBezTo>
                  <a:pt x="13881" y="9"/>
                  <a:pt x="13897" y="14"/>
                  <a:pt x="13913" y="21"/>
                </a:cubicBezTo>
                <a:cubicBezTo>
                  <a:pt x="13929" y="27"/>
                  <a:pt x="13945" y="35"/>
                  <a:pt x="13959" y="45"/>
                </a:cubicBezTo>
                <a:cubicBezTo>
                  <a:pt x="13973" y="55"/>
                  <a:pt x="13987" y="66"/>
                  <a:pt x="13999" y="78"/>
                </a:cubicBezTo>
                <a:cubicBezTo>
                  <a:pt x="14011" y="90"/>
                  <a:pt x="14022" y="104"/>
                  <a:pt x="14032" y="118"/>
                </a:cubicBezTo>
                <a:cubicBezTo>
                  <a:pt x="14042" y="132"/>
                  <a:pt x="14050" y="148"/>
                  <a:pt x="14056" y="164"/>
                </a:cubicBezTo>
                <a:cubicBezTo>
                  <a:pt x="14063" y="180"/>
                  <a:pt x="14068" y="196"/>
                  <a:pt x="14071" y="213"/>
                </a:cubicBezTo>
                <a:cubicBezTo>
                  <a:pt x="14075" y="230"/>
                  <a:pt x="14077" y="248"/>
                  <a:pt x="14077" y="265"/>
                </a:cubicBezTo>
                <a:lnTo>
                  <a:pt x="14077" y="14448"/>
                </a:lnTo>
                <a:cubicBezTo>
                  <a:pt x="14077" y="14465"/>
                  <a:pt x="14075" y="14482"/>
                  <a:pt x="14071" y="14499"/>
                </a:cubicBezTo>
                <a:cubicBezTo>
                  <a:pt x="14068" y="14516"/>
                  <a:pt x="14063" y="14533"/>
                  <a:pt x="14056" y="14549"/>
                </a:cubicBezTo>
                <a:cubicBezTo>
                  <a:pt x="14050" y="14565"/>
                  <a:pt x="14042" y="14580"/>
                  <a:pt x="14032" y="14595"/>
                </a:cubicBezTo>
                <a:cubicBezTo>
                  <a:pt x="14022" y="14609"/>
                  <a:pt x="14011" y="14622"/>
                  <a:pt x="13999" y="14635"/>
                </a:cubicBezTo>
                <a:cubicBezTo>
                  <a:pt x="13987" y="14647"/>
                  <a:pt x="13973" y="14658"/>
                  <a:pt x="13959" y="14668"/>
                </a:cubicBezTo>
                <a:cubicBezTo>
                  <a:pt x="13945" y="14677"/>
                  <a:pt x="13929" y="14685"/>
                  <a:pt x="13913" y="14692"/>
                </a:cubicBezTo>
                <a:cubicBezTo>
                  <a:pt x="13897" y="14699"/>
                  <a:pt x="13881" y="14704"/>
                  <a:pt x="13864" y="14707"/>
                </a:cubicBezTo>
                <a:cubicBezTo>
                  <a:pt x="13847" y="14711"/>
                  <a:pt x="13829" y="14712"/>
                  <a:pt x="13812" y="14712"/>
                </a:cubicBezTo>
                <a:lnTo>
                  <a:pt x="264" y="14712"/>
                </a:lnTo>
                <a:cubicBezTo>
                  <a:pt x="247" y="14712"/>
                  <a:pt x="230" y="14711"/>
                  <a:pt x="213" y="14707"/>
                </a:cubicBezTo>
                <a:cubicBezTo>
                  <a:pt x="196" y="14704"/>
                  <a:pt x="179" y="14699"/>
                  <a:pt x="163" y="14692"/>
                </a:cubicBezTo>
                <a:cubicBezTo>
                  <a:pt x="147" y="14685"/>
                  <a:pt x="132" y="14677"/>
                  <a:pt x="117" y="14668"/>
                </a:cubicBezTo>
                <a:cubicBezTo>
                  <a:pt x="103" y="14658"/>
                  <a:pt x="90" y="14647"/>
                  <a:pt x="77" y="14635"/>
                </a:cubicBezTo>
                <a:cubicBezTo>
                  <a:pt x="65" y="14622"/>
                  <a:pt x="54" y="14609"/>
                  <a:pt x="44" y="14595"/>
                </a:cubicBezTo>
                <a:cubicBezTo>
                  <a:pt x="35" y="14580"/>
                  <a:pt x="27" y="14565"/>
                  <a:pt x="20" y="14549"/>
                </a:cubicBezTo>
                <a:cubicBezTo>
                  <a:pt x="13" y="14533"/>
                  <a:pt x="8" y="14516"/>
                  <a:pt x="5" y="14499"/>
                </a:cubicBezTo>
                <a:cubicBezTo>
                  <a:pt x="1" y="14482"/>
                  <a:pt x="0" y="14465"/>
                  <a:pt x="0" y="14448"/>
                </a:cubicBezTo>
              </a:path>
            </a:pathLst>
          </a:custGeom>
          <a:ln w="37800">
            <a:solidFill>
              <a:srgbClr val="FFFFFF"/>
            </a:solidFill>
            <a:miter/>
          </a:ln>
          <a:effectLst>
            <a:outerShdw blurRad="635000" dist="317500" dir="5400000" algn="tl" rotWithShape="0">
              <a:prstClr val="black">
                <a:alpha val="100000"/>
              </a:prstClr>
            </a:outerShdw>
          </a:effectLst>
        </p:spPr>
        <p:txBody>
          <a:bodyPr lIns="18720" tIns="18720" rIns="18720" bIns="18720" anchor="t">
            <a:noAutofit/>
          </a:bodyPr>
          <a:p>
            <a:pPr algn="l"/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68" name="图片 167"/>
          <p:cNvPicPr/>
          <p:nvPr/>
        </p:nvPicPr>
        <p:blipFill>
          <a:blip r:embed="rId12"/>
          <a:stretch>
            <a:fillRect/>
          </a:stretch>
        </p:blipFill>
        <p:spPr>
          <a:xfrm>
            <a:off x="6356160" y="952560"/>
            <a:ext cx="5041800" cy="5257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任意多边形 16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" name="任意多边形 17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72" name="图片 17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3" name="文本框 172"/>
          <p:cNvSpPr txBox="1"/>
          <p:nvPr/>
        </p:nvSpPr>
        <p:spPr>
          <a:xfrm>
            <a:off x="762120" y="2054880"/>
            <a:ext cx="1659636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核心要点回顾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762120" y="2661840"/>
            <a:ext cx="19008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1066680" y="2623680"/>
            <a:ext cx="39814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组件演进：从旧类到新类的替代，简化配置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62120" y="3156840"/>
            <a:ext cx="19008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1066680" y="3119040"/>
            <a:ext cx="38100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配置方式：手动</a:t>
            </a:r>
            <a:r>
              <a:rPr lang="en-US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XML</a:t>
            </a:r>
            <a:r>
              <a:rPr lang="zh-CN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配置与简写模式的选择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762120" y="3652200"/>
            <a:ext cx="19008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9" name="任意多边形 178"/>
          <p:cNvSpPr/>
          <p:nvPr/>
        </p:nvSpPr>
        <p:spPr>
          <a:xfrm>
            <a:off x="2019240" y="3657240"/>
            <a:ext cx="952560" cy="191160"/>
          </a:xfrm>
          <a:custGeom>
            <a:avLst/>
            <a:gdLst/>
            <a:ahLst/>
            <a:cxnLst/>
            <a:rect l="0" t="0" r="r" b="b"/>
            <a:pathLst>
              <a:path w="2646" h="531">
                <a:moveTo>
                  <a:pt x="0" y="425"/>
                </a:moveTo>
                <a:lnTo>
                  <a:pt x="0" y="106"/>
                </a:lnTo>
                <a:cubicBezTo>
                  <a:pt x="0" y="92"/>
                  <a:pt x="2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2"/>
                  <a:pt x="52" y="14"/>
                  <a:pt x="65" y="9"/>
                </a:cubicBezTo>
                <a:cubicBezTo>
                  <a:pt x="78" y="3"/>
                  <a:pt x="91" y="0"/>
                  <a:pt x="105" y="0"/>
                </a:cubicBezTo>
                <a:lnTo>
                  <a:pt x="2541" y="0"/>
                </a:lnTo>
                <a:cubicBezTo>
                  <a:pt x="2555" y="0"/>
                  <a:pt x="2568" y="3"/>
                  <a:pt x="2581" y="9"/>
                </a:cubicBezTo>
                <a:cubicBezTo>
                  <a:pt x="2594" y="14"/>
                  <a:pt x="2606" y="22"/>
                  <a:pt x="2616" y="31"/>
                </a:cubicBezTo>
                <a:cubicBezTo>
                  <a:pt x="2625" y="41"/>
                  <a:pt x="2633" y="53"/>
                  <a:pt x="2638" y="66"/>
                </a:cubicBezTo>
                <a:cubicBezTo>
                  <a:pt x="2644" y="79"/>
                  <a:pt x="2646" y="92"/>
                  <a:pt x="2646" y="106"/>
                </a:cubicBezTo>
                <a:lnTo>
                  <a:pt x="2646" y="425"/>
                </a:lnTo>
                <a:cubicBezTo>
                  <a:pt x="2646" y="439"/>
                  <a:pt x="2644" y="452"/>
                  <a:pt x="2638" y="465"/>
                </a:cubicBezTo>
                <a:cubicBezTo>
                  <a:pt x="2633" y="478"/>
                  <a:pt x="2625" y="490"/>
                  <a:pt x="2616" y="500"/>
                </a:cubicBezTo>
                <a:cubicBezTo>
                  <a:pt x="2606" y="510"/>
                  <a:pt x="2594" y="517"/>
                  <a:pt x="2581" y="523"/>
                </a:cubicBezTo>
                <a:cubicBezTo>
                  <a:pt x="2568" y="528"/>
                  <a:pt x="2555" y="531"/>
                  <a:pt x="2541" y="531"/>
                </a:cubicBezTo>
                <a:lnTo>
                  <a:pt x="105" y="531"/>
                </a:lnTo>
                <a:cubicBezTo>
                  <a:pt x="91" y="531"/>
                  <a:pt x="78" y="528"/>
                  <a:pt x="65" y="523"/>
                </a:cubicBezTo>
                <a:cubicBezTo>
                  <a:pt x="52" y="517"/>
                  <a:pt x="41" y="510"/>
                  <a:pt x="31" y="500"/>
                </a:cubicBezTo>
                <a:cubicBezTo>
                  <a:pt x="21" y="490"/>
                  <a:pt x="13" y="478"/>
                  <a:pt x="8" y="465"/>
                </a:cubicBezTo>
                <a:cubicBezTo>
                  <a:pt x="2" y="452"/>
                  <a:pt x="0" y="439"/>
                  <a:pt x="0" y="425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1066680" y="3614040"/>
            <a:ext cx="9525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注解使用：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2057400" y="3679920"/>
            <a:ext cx="88011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@Controller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2" name="任意多边形 181"/>
          <p:cNvSpPr/>
          <p:nvPr/>
        </p:nvSpPr>
        <p:spPr>
          <a:xfrm>
            <a:off x="3162240" y="3657240"/>
            <a:ext cx="1276560" cy="191160"/>
          </a:xfrm>
          <a:custGeom>
            <a:avLst/>
            <a:gdLst/>
            <a:ahLst/>
            <a:cxnLst/>
            <a:rect l="0" t="0" r="r" b="b"/>
            <a:pathLst>
              <a:path w="3546" h="531">
                <a:moveTo>
                  <a:pt x="0" y="425"/>
                </a:moveTo>
                <a:lnTo>
                  <a:pt x="0" y="106"/>
                </a:lnTo>
                <a:cubicBezTo>
                  <a:pt x="0" y="92"/>
                  <a:pt x="2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2"/>
                  <a:pt x="52" y="14"/>
                  <a:pt x="65" y="9"/>
                </a:cubicBezTo>
                <a:cubicBezTo>
                  <a:pt x="78" y="3"/>
                  <a:pt x="92" y="0"/>
                  <a:pt x="106" y="0"/>
                </a:cubicBezTo>
                <a:lnTo>
                  <a:pt x="3440" y="0"/>
                </a:lnTo>
                <a:cubicBezTo>
                  <a:pt x="3454" y="0"/>
                  <a:pt x="3468" y="3"/>
                  <a:pt x="3481" y="9"/>
                </a:cubicBezTo>
                <a:cubicBezTo>
                  <a:pt x="3494" y="14"/>
                  <a:pt x="3505" y="22"/>
                  <a:pt x="3515" y="31"/>
                </a:cubicBezTo>
                <a:cubicBezTo>
                  <a:pt x="3525" y="41"/>
                  <a:pt x="3533" y="53"/>
                  <a:pt x="3538" y="66"/>
                </a:cubicBezTo>
                <a:cubicBezTo>
                  <a:pt x="3543" y="79"/>
                  <a:pt x="3546" y="92"/>
                  <a:pt x="3546" y="106"/>
                </a:cubicBezTo>
                <a:lnTo>
                  <a:pt x="3546" y="425"/>
                </a:lnTo>
                <a:cubicBezTo>
                  <a:pt x="3546" y="439"/>
                  <a:pt x="3543" y="452"/>
                  <a:pt x="3538" y="465"/>
                </a:cubicBezTo>
                <a:cubicBezTo>
                  <a:pt x="3533" y="478"/>
                  <a:pt x="3525" y="490"/>
                  <a:pt x="3515" y="500"/>
                </a:cubicBezTo>
                <a:cubicBezTo>
                  <a:pt x="3505" y="510"/>
                  <a:pt x="3494" y="517"/>
                  <a:pt x="3481" y="523"/>
                </a:cubicBezTo>
                <a:cubicBezTo>
                  <a:pt x="3468" y="528"/>
                  <a:pt x="3454" y="531"/>
                  <a:pt x="3440" y="531"/>
                </a:cubicBezTo>
                <a:lnTo>
                  <a:pt x="106" y="531"/>
                </a:lnTo>
                <a:cubicBezTo>
                  <a:pt x="92" y="531"/>
                  <a:pt x="78" y="528"/>
                  <a:pt x="65" y="523"/>
                </a:cubicBezTo>
                <a:cubicBezTo>
                  <a:pt x="52" y="517"/>
                  <a:pt x="41" y="510"/>
                  <a:pt x="31" y="500"/>
                </a:cubicBezTo>
                <a:cubicBezTo>
                  <a:pt x="21" y="490"/>
                  <a:pt x="13" y="478"/>
                  <a:pt x="8" y="465"/>
                </a:cubicBezTo>
                <a:cubicBezTo>
                  <a:pt x="2" y="452"/>
                  <a:pt x="0" y="439"/>
                  <a:pt x="0" y="425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2975760" y="3614040"/>
            <a:ext cx="2095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和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3204360" y="3679920"/>
            <a:ext cx="120015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@RequestMapping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4443120" y="3614040"/>
            <a:ext cx="10477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的核心作用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762120" y="4147560"/>
            <a:ext cx="19008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066680" y="4109400"/>
            <a:ext cx="53530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未来趋势：</a:t>
            </a:r>
            <a:r>
              <a:rPr lang="en-US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SpringBoot</a:t>
            </a:r>
            <a:r>
              <a:rPr lang="zh-CN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中自动配置，进一步减少开发工作量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762120" y="4642920"/>
            <a:ext cx="19008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■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" name="任意多边形 188"/>
          <p:cNvSpPr/>
          <p:nvPr/>
        </p:nvSpPr>
        <p:spPr>
          <a:xfrm>
            <a:off x="2400120" y="4647960"/>
            <a:ext cx="2000520" cy="190800"/>
          </a:xfrm>
          <a:custGeom>
            <a:avLst/>
            <a:gdLst/>
            <a:ahLst/>
            <a:cxnLst/>
            <a:rect l="0" t="0" r="r" b="b"/>
            <a:pathLst>
              <a:path w="5557" h="530">
                <a:moveTo>
                  <a:pt x="0" y="424"/>
                </a:moveTo>
                <a:lnTo>
                  <a:pt x="0" y="107"/>
                </a:lnTo>
                <a:cubicBezTo>
                  <a:pt x="0" y="93"/>
                  <a:pt x="3" y="79"/>
                  <a:pt x="8" y="66"/>
                </a:cubicBezTo>
                <a:cubicBezTo>
                  <a:pt x="13" y="54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5451" y="0"/>
                </a:lnTo>
                <a:cubicBezTo>
                  <a:pt x="5465" y="0"/>
                  <a:pt x="5479" y="3"/>
                  <a:pt x="5492" y="8"/>
                </a:cubicBezTo>
                <a:cubicBezTo>
                  <a:pt x="5505" y="14"/>
                  <a:pt x="5516" y="21"/>
                  <a:pt x="5526" y="31"/>
                </a:cubicBezTo>
                <a:cubicBezTo>
                  <a:pt x="5536" y="41"/>
                  <a:pt x="5544" y="54"/>
                  <a:pt x="5549" y="66"/>
                </a:cubicBezTo>
                <a:cubicBezTo>
                  <a:pt x="5555" y="79"/>
                  <a:pt x="5557" y="93"/>
                  <a:pt x="5557" y="107"/>
                </a:cubicBezTo>
                <a:lnTo>
                  <a:pt x="5557" y="424"/>
                </a:lnTo>
                <a:cubicBezTo>
                  <a:pt x="5557" y="439"/>
                  <a:pt x="5555" y="452"/>
                  <a:pt x="5549" y="465"/>
                </a:cubicBezTo>
                <a:cubicBezTo>
                  <a:pt x="5544" y="478"/>
                  <a:pt x="5536" y="489"/>
                  <a:pt x="5526" y="499"/>
                </a:cubicBezTo>
                <a:cubicBezTo>
                  <a:pt x="5516" y="509"/>
                  <a:pt x="5505" y="517"/>
                  <a:pt x="5492" y="522"/>
                </a:cubicBezTo>
                <a:cubicBezTo>
                  <a:pt x="5479" y="528"/>
                  <a:pt x="5465" y="530"/>
                  <a:pt x="5451" y="530"/>
                </a:cubicBezTo>
                <a:lnTo>
                  <a:pt x="106" y="530"/>
                </a:lnTo>
                <a:cubicBezTo>
                  <a:pt x="92" y="530"/>
                  <a:pt x="78" y="528"/>
                  <a:pt x="65" y="522"/>
                </a:cubicBezTo>
                <a:cubicBezTo>
                  <a:pt x="52" y="517"/>
                  <a:pt x="41" y="509"/>
                  <a:pt x="31" y="499"/>
                </a:cubicBezTo>
                <a:cubicBezTo>
                  <a:pt x="21" y="489"/>
                  <a:pt x="13" y="478"/>
                  <a:pt x="8" y="465"/>
                </a:cubicBezTo>
                <a:cubicBezTo>
                  <a:pt x="3" y="452"/>
                  <a:pt x="0" y="439"/>
                  <a:pt x="0" y="424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1066680" y="4604760"/>
            <a:ext cx="14668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建议：优先使用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2438280" y="4670640"/>
            <a:ext cx="192024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&lt;mvc:annotation-driven/&gt;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" name="文本框 191"/>
          <p:cNvSpPr txBox="1"/>
          <p:nvPr/>
        </p:nvSpPr>
        <p:spPr>
          <a:xfrm>
            <a:off x="4397040" y="4604760"/>
            <a:ext cx="2095500" cy="4616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1500" b="0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和新组件，提升开</a:t>
            </a:r>
            <a:r>
              <a:rPr lang="zh-CN" sz="1500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发效率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  <a:p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" name="任意多边形 192"/>
          <p:cNvSpPr/>
          <p:nvPr/>
        </p:nvSpPr>
        <p:spPr>
          <a:xfrm>
            <a:off x="6572160" y="933120"/>
            <a:ext cx="4839120" cy="5296320"/>
          </a:xfrm>
          <a:custGeom>
            <a:avLst/>
            <a:gdLst/>
            <a:ahLst/>
            <a:cxnLst/>
            <a:rect l="0" t="0" r="r" b="b"/>
            <a:pathLst>
              <a:path w="13442" h="14712" fill="none">
                <a:moveTo>
                  <a:pt x="0" y="14342"/>
                </a:moveTo>
                <a:lnTo>
                  <a:pt x="0" y="371"/>
                </a:lnTo>
                <a:cubicBezTo>
                  <a:pt x="0" y="347"/>
                  <a:pt x="2" y="322"/>
                  <a:pt x="7" y="299"/>
                </a:cubicBezTo>
                <a:cubicBezTo>
                  <a:pt x="12" y="275"/>
                  <a:pt x="19" y="252"/>
                  <a:pt x="28" y="229"/>
                </a:cubicBezTo>
                <a:cubicBezTo>
                  <a:pt x="37" y="207"/>
                  <a:pt x="49" y="185"/>
                  <a:pt x="62" y="165"/>
                </a:cubicBezTo>
                <a:cubicBezTo>
                  <a:pt x="76" y="145"/>
                  <a:pt x="91" y="126"/>
                  <a:pt x="108" y="109"/>
                </a:cubicBezTo>
                <a:cubicBezTo>
                  <a:pt x="125" y="92"/>
                  <a:pt x="144" y="76"/>
                  <a:pt x="164" y="63"/>
                </a:cubicBezTo>
                <a:cubicBezTo>
                  <a:pt x="185" y="49"/>
                  <a:pt x="206" y="38"/>
                  <a:pt x="228" y="29"/>
                </a:cubicBezTo>
                <a:cubicBezTo>
                  <a:pt x="251" y="19"/>
                  <a:pt x="274" y="12"/>
                  <a:pt x="298" y="8"/>
                </a:cubicBezTo>
                <a:cubicBezTo>
                  <a:pt x="322" y="3"/>
                  <a:pt x="346" y="0"/>
                  <a:pt x="370" y="0"/>
                </a:cubicBezTo>
                <a:lnTo>
                  <a:pt x="13071" y="0"/>
                </a:lnTo>
                <a:cubicBezTo>
                  <a:pt x="13095" y="0"/>
                  <a:pt x="13120" y="3"/>
                  <a:pt x="13143" y="8"/>
                </a:cubicBezTo>
                <a:cubicBezTo>
                  <a:pt x="13167" y="12"/>
                  <a:pt x="13190" y="19"/>
                  <a:pt x="13213" y="29"/>
                </a:cubicBezTo>
                <a:cubicBezTo>
                  <a:pt x="13235" y="38"/>
                  <a:pt x="13257" y="49"/>
                  <a:pt x="13277" y="63"/>
                </a:cubicBezTo>
                <a:cubicBezTo>
                  <a:pt x="13297" y="76"/>
                  <a:pt x="13316" y="92"/>
                  <a:pt x="13333" y="109"/>
                </a:cubicBezTo>
                <a:cubicBezTo>
                  <a:pt x="13350" y="126"/>
                  <a:pt x="13366" y="145"/>
                  <a:pt x="13379" y="165"/>
                </a:cubicBezTo>
                <a:cubicBezTo>
                  <a:pt x="13393" y="185"/>
                  <a:pt x="13404" y="207"/>
                  <a:pt x="13413" y="229"/>
                </a:cubicBezTo>
                <a:cubicBezTo>
                  <a:pt x="13423" y="252"/>
                  <a:pt x="13430" y="275"/>
                  <a:pt x="13434" y="299"/>
                </a:cubicBezTo>
                <a:cubicBezTo>
                  <a:pt x="13439" y="322"/>
                  <a:pt x="13442" y="347"/>
                  <a:pt x="13442" y="371"/>
                </a:cubicBezTo>
                <a:lnTo>
                  <a:pt x="13442" y="14342"/>
                </a:lnTo>
                <a:cubicBezTo>
                  <a:pt x="13442" y="14366"/>
                  <a:pt x="13439" y="14390"/>
                  <a:pt x="13434" y="14414"/>
                </a:cubicBezTo>
                <a:cubicBezTo>
                  <a:pt x="13430" y="14438"/>
                  <a:pt x="13423" y="14461"/>
                  <a:pt x="13413" y="14484"/>
                </a:cubicBezTo>
                <a:cubicBezTo>
                  <a:pt x="13404" y="14506"/>
                  <a:pt x="13393" y="14527"/>
                  <a:pt x="13379" y="14548"/>
                </a:cubicBezTo>
                <a:cubicBezTo>
                  <a:pt x="13366" y="14568"/>
                  <a:pt x="13350" y="14587"/>
                  <a:pt x="13333" y="14604"/>
                </a:cubicBezTo>
                <a:cubicBezTo>
                  <a:pt x="13316" y="14621"/>
                  <a:pt x="13297" y="14636"/>
                  <a:pt x="13277" y="14650"/>
                </a:cubicBezTo>
                <a:cubicBezTo>
                  <a:pt x="13257" y="14663"/>
                  <a:pt x="13235" y="14675"/>
                  <a:pt x="13213" y="14684"/>
                </a:cubicBezTo>
                <a:cubicBezTo>
                  <a:pt x="13190" y="14693"/>
                  <a:pt x="13167" y="14700"/>
                  <a:pt x="13143" y="14705"/>
                </a:cubicBezTo>
                <a:cubicBezTo>
                  <a:pt x="13120" y="14710"/>
                  <a:pt x="13095" y="14712"/>
                  <a:pt x="13071" y="14712"/>
                </a:cubicBezTo>
                <a:lnTo>
                  <a:pt x="370" y="14712"/>
                </a:lnTo>
                <a:cubicBezTo>
                  <a:pt x="346" y="14712"/>
                  <a:pt x="322" y="14710"/>
                  <a:pt x="298" y="14705"/>
                </a:cubicBezTo>
                <a:cubicBezTo>
                  <a:pt x="274" y="14700"/>
                  <a:pt x="251" y="14693"/>
                  <a:pt x="228" y="14684"/>
                </a:cubicBezTo>
                <a:cubicBezTo>
                  <a:pt x="206" y="14675"/>
                  <a:pt x="185" y="14663"/>
                  <a:pt x="164" y="14650"/>
                </a:cubicBezTo>
                <a:cubicBezTo>
                  <a:pt x="144" y="14636"/>
                  <a:pt x="125" y="14621"/>
                  <a:pt x="108" y="14604"/>
                </a:cubicBezTo>
                <a:cubicBezTo>
                  <a:pt x="91" y="14587"/>
                  <a:pt x="76" y="14568"/>
                  <a:pt x="62" y="14548"/>
                </a:cubicBezTo>
                <a:cubicBezTo>
                  <a:pt x="49" y="14527"/>
                  <a:pt x="37" y="14506"/>
                  <a:pt x="28" y="14484"/>
                </a:cubicBezTo>
                <a:cubicBezTo>
                  <a:pt x="19" y="14461"/>
                  <a:pt x="12" y="14438"/>
                  <a:pt x="7" y="14414"/>
                </a:cubicBezTo>
                <a:cubicBezTo>
                  <a:pt x="2" y="14390"/>
                  <a:pt x="0" y="14366"/>
                  <a:pt x="0" y="14342"/>
                </a:cubicBezTo>
              </a:path>
            </a:pathLst>
          </a:custGeom>
          <a:ln w="37800">
            <a:solidFill>
              <a:srgbClr val="FFFFFF"/>
            </a:solidFill>
            <a:miter/>
          </a:ln>
          <a:effectLst>
            <a:outerShdw blurRad="635000" dist="317500" dir="5400000" algn="tl" rotWithShape="0">
              <a:prstClr val="black">
                <a:alpha val="100000"/>
              </a:prstClr>
            </a:outerShdw>
          </a:effectLst>
        </p:spPr>
        <p:txBody>
          <a:bodyPr lIns="18720" tIns="18720" rIns="18720" bIns="1872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94" name="图片 193"/>
          <p:cNvPicPr/>
          <p:nvPr/>
        </p:nvPicPr>
        <p:blipFill>
          <a:blip r:embed="rId2"/>
          <a:stretch>
            <a:fillRect/>
          </a:stretch>
        </p:blipFill>
        <p:spPr>
          <a:xfrm>
            <a:off x="6587280" y="952560"/>
            <a:ext cx="4807800" cy="525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5" name="文本框 194"/>
          <p:cNvSpPr txBox="1"/>
          <p:nvPr/>
        </p:nvSpPr>
        <p:spPr>
          <a:xfrm>
            <a:off x="1066680" y="4909680"/>
            <a:ext cx="1270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340920" y="339120"/>
            <a:ext cx="2074545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总结与展望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8145" y="935182"/>
            <a:ext cx="5060373" cy="613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8"/>
          <p:cNvSpPr txBox="1"/>
          <p:nvPr>
            <p:custDataLst>
              <p:tags r:id="rId1"/>
            </p:custDataLst>
          </p:nvPr>
        </p:nvSpPr>
        <p:spPr>
          <a:xfrm>
            <a:off x="838200" y="1620890"/>
            <a:ext cx="10515599" cy="482707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目标： 分离关注点，提升可维护性、可扩展性。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组成： 将应用程序强制分为三个核心部件：</a:t>
            </a:r>
            <a:endParaRPr lang="zh-CN" altLang="en-US" dirty="0"/>
          </a:p>
          <a:p>
            <a:pPr marL="1200150" lvl="3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C00000"/>
                </a:solidFill>
              </a:rPr>
              <a:t>模型 </a:t>
            </a:r>
            <a:r>
              <a:rPr lang="en-US" altLang="zh-CN" dirty="0">
                <a:solidFill>
                  <a:srgbClr val="C00000"/>
                </a:solidFill>
              </a:rPr>
              <a:t>(Model):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r>
              <a:rPr lang="zh-CN" altLang="en-US" dirty="0"/>
              <a:t>数据和业务逻辑</a:t>
            </a:r>
            <a:endParaRPr lang="zh-CN" altLang="en-US" dirty="0"/>
          </a:p>
          <a:p>
            <a:pPr marL="1200150" lvl="3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C00000"/>
                </a:solidFill>
              </a:rPr>
              <a:t>视图 </a:t>
            </a:r>
            <a:r>
              <a:rPr lang="en-US" altLang="zh-CN" dirty="0">
                <a:solidFill>
                  <a:srgbClr val="C00000"/>
                </a:solidFill>
              </a:rPr>
              <a:t>(View):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r>
              <a:rPr lang="zh-CN" altLang="en-US" dirty="0"/>
              <a:t>用户界面</a:t>
            </a:r>
            <a:endParaRPr lang="zh-CN" altLang="en-US" dirty="0"/>
          </a:p>
          <a:p>
            <a:pPr marL="1200150" lvl="3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C00000"/>
                </a:solidFill>
              </a:rPr>
              <a:t>控制器 </a:t>
            </a:r>
            <a:r>
              <a:rPr lang="en-US" altLang="zh-CN" dirty="0">
                <a:solidFill>
                  <a:srgbClr val="C00000"/>
                </a:solidFill>
              </a:rPr>
              <a:t>(Controller):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r>
              <a:rPr lang="zh-CN" altLang="en-US" dirty="0"/>
              <a:t>处理用户输入，协调模型与视图</a:t>
            </a:r>
            <a:endParaRPr lang="en-US" altLang="zh-CN" dirty="0"/>
          </a:p>
          <a:p>
            <a:pPr indent="457200">
              <a:lnSpc>
                <a:spcPct val="200000"/>
              </a:lnSpc>
            </a:pPr>
            <a:r>
              <a:rPr lang="en-US" altLang="zh-CN" dirty="0"/>
              <a:t>MVC(Model-View-Controller</a:t>
            </a:r>
            <a:r>
              <a:rPr lang="zh-CN" altLang="zh-CN" dirty="0"/>
              <a:t>，模型</a:t>
            </a:r>
            <a:r>
              <a:rPr lang="en-US" altLang="zh-CN" dirty="0"/>
              <a:t>-</a:t>
            </a:r>
            <a:r>
              <a:rPr lang="zh-CN" altLang="zh-CN" dirty="0"/>
              <a:t>视图</a:t>
            </a:r>
            <a:r>
              <a:rPr lang="en-US" altLang="zh-CN" dirty="0"/>
              <a:t>-</a:t>
            </a:r>
            <a:r>
              <a:rPr lang="zh-CN" altLang="zh-CN" dirty="0"/>
              <a:t>控制器</a:t>
            </a:r>
            <a:r>
              <a:rPr lang="en-US" altLang="zh-CN" dirty="0"/>
              <a:t>)</a:t>
            </a:r>
            <a:r>
              <a:rPr lang="zh-CN" altLang="zh-CN" dirty="0"/>
              <a:t>是一个存在于服务器表达层的模型。在</a:t>
            </a:r>
            <a:r>
              <a:rPr lang="en-US" altLang="zh-CN" dirty="0"/>
              <a:t> MVC </a:t>
            </a:r>
            <a:r>
              <a:rPr lang="zh-CN" altLang="zh-CN" dirty="0"/>
              <a:t>经典架构中，强制性地把应用程序的输入、处理和输出分开，将程序分成</a:t>
            </a:r>
            <a:r>
              <a:rPr lang="en-US" altLang="zh-CN" b="1" dirty="0"/>
              <a:t>3</a:t>
            </a:r>
            <a:r>
              <a:rPr lang="zh-CN" altLang="zh-CN" b="1" dirty="0"/>
              <a:t>个核心模块</a:t>
            </a:r>
            <a:r>
              <a:rPr lang="en-US" altLang="zh-CN" b="1" dirty="0"/>
              <a:t>——</a:t>
            </a:r>
            <a:r>
              <a:rPr lang="zh-CN" altLang="zh-CN" b="1" dirty="0"/>
              <a:t>模型、视图和控制器</a:t>
            </a:r>
            <a:r>
              <a:rPr lang="zh-CN" altLang="zh-CN" dirty="0"/>
              <a:t>。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dirty="0">
              <a:solidFill>
                <a:srgbClr val="595959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8214" y="1077981"/>
            <a:ext cx="4801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设计模式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(Model-View-Controller)</a:t>
            </a:r>
            <a:endParaRPr lang="zh-CN" altLang="en-US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9.1 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设计模式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任意多边形: 形状 5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任意多边形: 形状 51"/>
          <p:cNvSpPr/>
          <p:nvPr/>
        </p:nvSpPr>
        <p:spPr>
          <a:xfrm>
            <a:off x="752400" y="933120"/>
            <a:ext cx="5058000" cy="619560"/>
          </a:xfrm>
          <a:custGeom>
            <a:avLst/>
            <a:gdLst/>
            <a:ahLst/>
            <a:cxnLst/>
            <a:rect l="0" t="0" r="r" b="b"/>
            <a:pathLst>
              <a:path w="14050" h="1721">
                <a:moveTo>
                  <a:pt x="0" y="0"/>
                </a:moveTo>
                <a:lnTo>
                  <a:pt x="14050" y="0"/>
                </a:lnTo>
                <a:lnTo>
                  <a:pt x="14050" y="1721"/>
                </a:lnTo>
                <a:lnTo>
                  <a:pt x="0" y="1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38125" y="2138075"/>
            <a:ext cx="2133600" cy="36893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4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前端控制器概述</a:t>
            </a:r>
            <a:endParaRPr lang="zh-CN" sz="2400" b="1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838080" y="343836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3"/>
                </a:moveTo>
                <a:cubicBezTo>
                  <a:pt x="186" y="105"/>
                  <a:pt x="184" y="117"/>
                  <a:pt x="179" y="128"/>
                </a:cubicBezTo>
                <a:cubicBezTo>
                  <a:pt x="174" y="139"/>
                  <a:pt x="167" y="149"/>
                  <a:pt x="158" y="158"/>
                </a:cubicBezTo>
                <a:cubicBezTo>
                  <a:pt x="149" y="168"/>
                  <a:pt x="139" y="174"/>
                  <a:pt x="128" y="179"/>
                </a:cubicBezTo>
                <a:cubicBezTo>
                  <a:pt x="117" y="184"/>
                  <a:pt x="105" y="186"/>
                  <a:pt x="92" y="186"/>
                </a:cubicBezTo>
                <a:cubicBezTo>
                  <a:pt x="80" y="186"/>
                  <a:pt x="68" y="184"/>
                  <a:pt x="57" y="179"/>
                </a:cubicBezTo>
                <a:cubicBezTo>
                  <a:pt x="46" y="174"/>
                  <a:pt x="36" y="168"/>
                  <a:pt x="27" y="158"/>
                </a:cubicBezTo>
                <a:cubicBezTo>
                  <a:pt x="18" y="149"/>
                  <a:pt x="12" y="139"/>
                  <a:pt x="7" y="128"/>
                </a:cubicBezTo>
                <a:cubicBezTo>
                  <a:pt x="2" y="117"/>
                  <a:pt x="0" y="105"/>
                  <a:pt x="0" y="93"/>
                </a:cubicBezTo>
                <a:cubicBezTo>
                  <a:pt x="0" y="80"/>
                  <a:pt x="2" y="68"/>
                  <a:pt x="7" y="57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8" y="2"/>
                  <a:pt x="80" y="0"/>
                  <a:pt x="92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39" y="12"/>
                  <a:pt x="149" y="18"/>
                  <a:pt x="158" y="27"/>
                </a:cubicBezTo>
                <a:cubicBezTo>
                  <a:pt x="167" y="36"/>
                  <a:pt x="174" y="46"/>
                  <a:pt x="179" y="57"/>
                </a:cubicBezTo>
                <a:cubicBezTo>
                  <a:pt x="184" y="68"/>
                  <a:pt x="186" y="80"/>
                  <a:pt x="186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58240" y="1137600"/>
            <a:ext cx="264033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 MVC</a:t>
            </a:r>
            <a:r>
              <a:rPr lang="zh-CN" sz="15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核心组件定位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838080" y="379080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3"/>
                </a:moveTo>
                <a:cubicBezTo>
                  <a:pt x="186" y="105"/>
                  <a:pt x="184" y="118"/>
                  <a:pt x="179" y="129"/>
                </a:cubicBezTo>
                <a:cubicBezTo>
                  <a:pt x="174" y="140"/>
                  <a:pt x="167" y="150"/>
                  <a:pt x="158" y="159"/>
                </a:cubicBezTo>
                <a:cubicBezTo>
                  <a:pt x="149" y="168"/>
                  <a:pt x="139" y="174"/>
                  <a:pt x="128" y="179"/>
                </a:cubicBezTo>
                <a:cubicBezTo>
                  <a:pt x="117" y="184"/>
                  <a:pt x="105" y="186"/>
                  <a:pt x="92" y="186"/>
                </a:cubicBezTo>
                <a:cubicBezTo>
                  <a:pt x="80" y="186"/>
                  <a:pt x="68" y="184"/>
                  <a:pt x="57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8" y="150"/>
                  <a:pt x="12" y="140"/>
                  <a:pt x="7" y="129"/>
                </a:cubicBezTo>
                <a:cubicBezTo>
                  <a:pt x="2" y="118"/>
                  <a:pt x="0" y="105"/>
                  <a:pt x="0" y="93"/>
                </a:cubicBezTo>
                <a:cubicBezTo>
                  <a:pt x="0" y="80"/>
                  <a:pt x="2" y="68"/>
                  <a:pt x="7" y="57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8" y="2"/>
                  <a:pt x="80" y="0"/>
                  <a:pt x="92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39" y="12"/>
                  <a:pt x="149" y="18"/>
                  <a:pt x="158" y="27"/>
                </a:cubicBezTo>
                <a:cubicBezTo>
                  <a:pt x="167" y="36"/>
                  <a:pt x="174" y="46"/>
                  <a:pt x="179" y="57"/>
                </a:cubicBezTo>
                <a:cubicBezTo>
                  <a:pt x="184" y="68"/>
                  <a:pt x="186" y="80"/>
                  <a:pt x="186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85760" y="3384360"/>
            <a:ext cx="5486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前端控制器是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 MVC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请求处理的起点与核心分发器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838080" y="414324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3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4" y="140"/>
                  <a:pt x="167" y="150"/>
                  <a:pt x="158" y="159"/>
                </a:cubicBezTo>
                <a:cubicBezTo>
                  <a:pt x="149" y="168"/>
                  <a:pt x="139" y="174"/>
                  <a:pt x="128" y="179"/>
                </a:cubicBezTo>
                <a:cubicBezTo>
                  <a:pt x="117" y="184"/>
                  <a:pt x="105" y="186"/>
                  <a:pt x="92" y="186"/>
                </a:cubicBezTo>
                <a:cubicBezTo>
                  <a:pt x="80" y="186"/>
                  <a:pt x="68" y="184"/>
                  <a:pt x="57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8" y="150"/>
                  <a:pt x="12" y="140"/>
                  <a:pt x="7" y="129"/>
                </a:cubicBezTo>
                <a:cubicBezTo>
                  <a:pt x="2" y="118"/>
                  <a:pt x="0" y="106"/>
                  <a:pt x="0" y="93"/>
                </a:cubicBezTo>
                <a:cubicBezTo>
                  <a:pt x="0" y="81"/>
                  <a:pt x="2" y="69"/>
                  <a:pt x="7" y="58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8" y="2"/>
                  <a:pt x="80" y="0"/>
                  <a:pt x="92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39" y="12"/>
                  <a:pt x="149" y="18"/>
                  <a:pt x="158" y="27"/>
                </a:cubicBezTo>
                <a:cubicBezTo>
                  <a:pt x="167" y="36"/>
                  <a:pt x="174" y="46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85760" y="3736440"/>
            <a:ext cx="4800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作用：拦截请求、加载配置、调用模块处理请求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85760" y="4088880"/>
            <a:ext cx="86868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与视图解析器的关系：前端控制器负责请求分发与核心逻辑，视图解析器负责结果呈现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38080" y="4508280"/>
            <a:ext cx="9372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核心地位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：前端控制器与视图解析器在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 MVC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中“一前一后”，共同完成请求处理全流程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340995" y="149860"/>
            <a:ext cx="56515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9.5 </a:t>
            </a:r>
            <a:r>
              <a:rPr lang="zh-CN" sz="3200" b="1" dirty="0">
                <a:latin typeface="微软雅黑" panose="020B0503020204020204" charset="-122"/>
                <a:ea typeface="微软雅黑" panose="020B0503020204020204" charset="-122"/>
              </a:rPr>
              <a:t>前端控制和视图解析器</a:t>
            </a:r>
            <a:endParaRPr 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任意多边形: 形状 6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任意多边形: 形状 63"/>
          <p:cNvSpPr/>
          <p:nvPr/>
        </p:nvSpPr>
        <p:spPr>
          <a:xfrm>
            <a:off x="752400" y="933120"/>
            <a:ext cx="5058000" cy="619560"/>
          </a:xfrm>
          <a:custGeom>
            <a:avLst/>
            <a:gdLst/>
            <a:ahLst/>
            <a:cxnLst/>
            <a:rect l="0" t="0" r="r" b="b"/>
            <a:pathLst>
              <a:path w="14050" h="1721">
                <a:moveTo>
                  <a:pt x="0" y="0"/>
                </a:moveTo>
                <a:lnTo>
                  <a:pt x="14050" y="0"/>
                </a:lnTo>
                <a:lnTo>
                  <a:pt x="14050" y="1721"/>
                </a:lnTo>
                <a:lnTo>
                  <a:pt x="0" y="1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40920" y="339120"/>
            <a:ext cx="3734181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前端控制器配置解析</a:t>
            </a:r>
            <a:endParaRPr lang="zh-CN" sz="2700" b="1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任意多边形: 形状 65"/>
          <p:cNvSpPr/>
          <p:nvPr/>
        </p:nvSpPr>
        <p:spPr>
          <a:xfrm>
            <a:off x="838080" y="4286160"/>
            <a:ext cx="10515960" cy="9720"/>
          </a:xfrm>
          <a:custGeom>
            <a:avLst/>
            <a:gdLst/>
            <a:ahLst/>
            <a:cxnLst/>
            <a:rect l="0" t="0" r="r" b="b"/>
            <a:pathLst>
              <a:path w="29211" h="27">
                <a:moveTo>
                  <a:pt x="0" y="0"/>
                </a:moveTo>
                <a:lnTo>
                  <a:pt x="29211" y="0"/>
                </a:lnTo>
                <a:lnTo>
                  <a:pt x="292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58240" y="1137600"/>
            <a:ext cx="180213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web.xml</a:t>
            </a:r>
            <a:r>
              <a:rPr lang="zh-CN" sz="15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配置原理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>
            <p:custDataLst>
              <p:tags r:id="rId1"/>
            </p:custDataLst>
          </p:nvPr>
        </p:nvSpPr>
        <p:spPr>
          <a:xfrm>
            <a:off x="838080" y="3050640"/>
            <a:ext cx="228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en-US" b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2"/>
            </p:custDataLst>
          </p:nvPr>
        </p:nvSpPr>
        <p:spPr>
          <a:xfrm>
            <a:off x="1123920" y="3012840"/>
            <a:ext cx="744982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拦截所有请求：通过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&lt;servlet-mapping&gt;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&lt;url-pattern&gt;/&lt;/url-pattern&gt;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3"/>
            </p:custDataLst>
          </p:nvPr>
        </p:nvSpPr>
        <p:spPr>
          <a:xfrm>
            <a:off x="838080" y="3479400"/>
            <a:ext cx="228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en-US" b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4"/>
            </p:custDataLst>
          </p:nvPr>
        </p:nvSpPr>
        <p:spPr>
          <a:xfrm>
            <a:off x="1123920" y="3441240"/>
            <a:ext cx="974153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Servlet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&lt;servlet-class&gt;org.springframework.web.servlet.DispatcherServlet&lt;/servlet-class&gt;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5"/>
            </p:custDataLst>
          </p:nvPr>
        </p:nvSpPr>
        <p:spPr>
          <a:xfrm>
            <a:off x="838080" y="3908160"/>
            <a:ext cx="228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en-US" b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6"/>
            </p:custDataLst>
          </p:nvPr>
        </p:nvSpPr>
        <p:spPr>
          <a:xfrm>
            <a:off x="1123920" y="3870000"/>
            <a:ext cx="805688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初始化配置文件：通过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&lt;init-param&gt;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contextConfigLocation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SpringMVC.xml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38080" y="4498560"/>
            <a:ext cx="13754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配置代码示例</a:t>
            </a:r>
            <a:endParaRPr lang="zh-CN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38080" y="4879440"/>
            <a:ext cx="75603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servlet-mapping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servlet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配置代码，解释如何将请求引导至前端控制器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任意多边形: 形状 7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任意多边形: 形状 7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40920" y="81720"/>
            <a:ext cx="475259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DispatcherServlet</a:t>
            </a:r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核心方法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40920" y="596160"/>
            <a:ext cx="867537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（上）</a:t>
            </a:r>
            <a:endParaRPr lang="zh-CN" sz="2700" b="1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任意多边形: 形状 79"/>
          <p:cNvSpPr/>
          <p:nvPr/>
        </p:nvSpPr>
        <p:spPr>
          <a:xfrm>
            <a:off x="380880" y="3190680"/>
            <a:ext cx="57600" cy="5760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6" y="137"/>
                </a:cubicBezTo>
                <a:cubicBezTo>
                  <a:pt x="129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9" y="16"/>
                  <a:pt x="136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80880" y="2793600"/>
            <a:ext cx="1600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初始化相关方法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任意多边形: 形状 81"/>
          <p:cNvSpPr/>
          <p:nvPr/>
        </p:nvSpPr>
        <p:spPr>
          <a:xfrm>
            <a:off x="380880" y="3457440"/>
            <a:ext cx="57600" cy="5760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9"/>
                  <a:pt x="136" y="136"/>
                </a:cubicBezTo>
                <a:cubicBezTo>
                  <a:pt x="129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9" y="16"/>
                  <a:pt x="136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00120" y="3135240"/>
            <a:ext cx="589788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onRefresh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：初始化上下文后回调，完成默认实现类初始化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4" name="任意多边形: 形状 83"/>
          <p:cNvSpPr/>
          <p:nvPr/>
        </p:nvSpPr>
        <p:spPr>
          <a:xfrm>
            <a:off x="380880" y="3724200"/>
            <a:ext cx="57600" cy="57240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80"/>
                </a:moveTo>
                <a:cubicBezTo>
                  <a:pt x="160" y="91"/>
                  <a:pt x="158" y="101"/>
                  <a:pt x="154" y="110"/>
                </a:cubicBezTo>
                <a:cubicBezTo>
                  <a:pt x="150" y="120"/>
                  <a:pt x="144" y="129"/>
                  <a:pt x="136" y="136"/>
                </a:cubicBezTo>
                <a:cubicBezTo>
                  <a:pt x="129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50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7"/>
                  <a:pt x="39" y="11"/>
                  <a:pt x="49" y="7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7"/>
                </a:cubicBezTo>
                <a:cubicBezTo>
                  <a:pt x="119" y="11"/>
                  <a:pt x="129" y="17"/>
                  <a:pt x="136" y="24"/>
                </a:cubicBezTo>
                <a:cubicBezTo>
                  <a:pt x="144" y="31"/>
                  <a:pt x="150" y="40"/>
                  <a:pt x="154" y="50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00120" y="3402000"/>
            <a:ext cx="675132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initStrategies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：初始化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各组件（映射器、适配器、解析器等）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00120" y="3668400"/>
            <a:ext cx="653351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具体初始化方法：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initMultipartResolver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initLocaleResolver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80880" y="3897000"/>
            <a:ext cx="224028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initThemeResolver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8" name="任意多边形: 形状 87"/>
          <p:cNvSpPr/>
          <p:nvPr/>
        </p:nvSpPr>
        <p:spPr>
          <a:xfrm>
            <a:off x="380880" y="4686120"/>
            <a:ext cx="57600" cy="5760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6" y="137"/>
                </a:cubicBezTo>
                <a:cubicBezTo>
                  <a:pt x="129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2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9" y="16"/>
                  <a:pt x="136" y="24"/>
                </a:cubicBezTo>
                <a:cubicBezTo>
                  <a:pt x="144" y="32"/>
                  <a:pt x="150" y="40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80880" y="4289040"/>
            <a:ext cx="2057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资源与策略获取方法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任意多边形: 形状 89"/>
          <p:cNvSpPr/>
          <p:nvPr/>
        </p:nvSpPr>
        <p:spPr>
          <a:xfrm>
            <a:off x="380880" y="4952880"/>
            <a:ext cx="57600" cy="5760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6" y="136"/>
                </a:cubicBezTo>
                <a:cubicBezTo>
                  <a:pt x="129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9" y="16"/>
                  <a:pt x="136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00120" y="4630680"/>
            <a:ext cx="345186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getThemeSource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：获取主体资源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2" name="任意多边形: 形状 91"/>
          <p:cNvSpPr/>
          <p:nvPr/>
        </p:nvSpPr>
        <p:spPr>
          <a:xfrm>
            <a:off x="380880" y="5219640"/>
            <a:ext cx="57600" cy="57240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20"/>
                  <a:pt x="144" y="129"/>
                  <a:pt x="136" y="136"/>
                </a:cubicBezTo>
                <a:cubicBezTo>
                  <a:pt x="129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6"/>
                </a:cubicBezTo>
                <a:cubicBezTo>
                  <a:pt x="16" y="129"/>
                  <a:pt x="10" y="120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9" y="15"/>
                  <a:pt x="136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79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00120" y="4897440"/>
            <a:ext cx="41275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getMultipartResolver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：获取多媒体资源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4" name="图片 93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0" y="2103150"/>
            <a:ext cx="5409720" cy="4857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文本框 94"/>
          <p:cNvSpPr txBox="1"/>
          <p:nvPr/>
        </p:nvSpPr>
        <p:spPr>
          <a:xfrm>
            <a:off x="600120" y="5163840"/>
            <a:ext cx="474916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getDefaultStrategies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：获取默认策略配置列表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任意多边形: 形状 9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" name="任意多边形: 形状 9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40995" y="81915"/>
            <a:ext cx="4988560" cy="41529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DispatcherServlet</a:t>
            </a:r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核心方法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9" name="任意多边形: 形状 98"/>
          <p:cNvSpPr/>
          <p:nvPr/>
        </p:nvSpPr>
        <p:spPr>
          <a:xfrm>
            <a:off x="752400" y="1044880"/>
            <a:ext cx="5058000" cy="619560"/>
          </a:xfrm>
          <a:custGeom>
            <a:avLst/>
            <a:gdLst/>
            <a:ahLst/>
            <a:cxnLst/>
            <a:rect l="0" t="0" r="r" b="b"/>
            <a:pathLst>
              <a:path w="14050" h="1721">
                <a:moveTo>
                  <a:pt x="0" y="0"/>
                </a:moveTo>
                <a:lnTo>
                  <a:pt x="14050" y="0"/>
                </a:lnTo>
                <a:lnTo>
                  <a:pt x="14050" y="1721"/>
                </a:lnTo>
                <a:lnTo>
                  <a:pt x="0" y="1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40920" y="596160"/>
            <a:ext cx="867537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（下）</a:t>
            </a:r>
            <a:endParaRPr lang="zh-CN" sz="2700" b="1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080" y="1229040"/>
            <a:ext cx="299656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5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请求处理核心方法与辅助方法</a:t>
            </a:r>
            <a:endParaRPr lang="zh-CN" sz="1500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任意多边形: 形状 101"/>
          <p:cNvSpPr/>
          <p:nvPr/>
        </p:nvSpPr>
        <p:spPr>
          <a:xfrm>
            <a:off x="990360" y="300960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4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5" y="141"/>
                  <a:pt x="168" y="151"/>
                  <a:pt x="159" y="159"/>
                </a:cubicBezTo>
                <a:cubicBezTo>
                  <a:pt x="151" y="168"/>
                  <a:pt x="141" y="175"/>
                  <a:pt x="129" y="179"/>
                </a:cubicBezTo>
                <a:cubicBezTo>
                  <a:pt x="118" y="184"/>
                  <a:pt x="105" y="187"/>
                  <a:pt x="93" y="187"/>
                </a:cubicBezTo>
                <a:cubicBezTo>
                  <a:pt x="80" y="187"/>
                  <a:pt x="69" y="184"/>
                  <a:pt x="57" y="179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9" y="151"/>
                  <a:pt x="12" y="141"/>
                  <a:pt x="7" y="129"/>
                </a:cubicBezTo>
                <a:cubicBezTo>
                  <a:pt x="3" y="118"/>
                  <a:pt x="0" y="106"/>
                  <a:pt x="0" y="94"/>
                </a:cubicBezTo>
                <a:cubicBezTo>
                  <a:pt x="0" y="82"/>
                  <a:pt x="3" y="70"/>
                  <a:pt x="7" y="57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9" y="3"/>
                  <a:pt x="80" y="0"/>
                  <a:pt x="93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1" y="12"/>
                  <a:pt x="151" y="19"/>
                  <a:pt x="159" y="27"/>
                </a:cubicBezTo>
                <a:cubicBezTo>
                  <a:pt x="168" y="36"/>
                  <a:pt x="175" y="46"/>
                  <a:pt x="179" y="57"/>
                </a:cubicBezTo>
                <a:cubicBezTo>
                  <a:pt x="184" y="70"/>
                  <a:pt x="186" y="82"/>
                  <a:pt x="186" y="94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38080" y="2612520"/>
            <a:ext cx="183388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请求处理核心方法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任意多边形: 形状 103"/>
          <p:cNvSpPr/>
          <p:nvPr/>
        </p:nvSpPr>
        <p:spPr>
          <a:xfrm>
            <a:off x="990360" y="332388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3"/>
                </a:moveTo>
                <a:cubicBezTo>
                  <a:pt x="186" y="105"/>
                  <a:pt x="184" y="118"/>
                  <a:pt x="179" y="129"/>
                </a:cubicBezTo>
                <a:cubicBezTo>
                  <a:pt x="175" y="141"/>
                  <a:pt x="168" y="151"/>
                  <a:pt x="159" y="160"/>
                </a:cubicBezTo>
                <a:cubicBezTo>
                  <a:pt x="151" y="168"/>
                  <a:pt x="141" y="175"/>
                  <a:pt x="129" y="180"/>
                </a:cubicBezTo>
                <a:cubicBezTo>
                  <a:pt x="118" y="184"/>
                  <a:pt x="105" y="187"/>
                  <a:pt x="93" y="187"/>
                </a:cubicBezTo>
                <a:cubicBezTo>
                  <a:pt x="80" y="187"/>
                  <a:pt x="69" y="184"/>
                  <a:pt x="57" y="180"/>
                </a:cubicBezTo>
                <a:cubicBezTo>
                  <a:pt x="46" y="175"/>
                  <a:pt x="36" y="168"/>
                  <a:pt x="27" y="160"/>
                </a:cubicBezTo>
                <a:cubicBezTo>
                  <a:pt x="19" y="151"/>
                  <a:pt x="12" y="141"/>
                  <a:pt x="7" y="129"/>
                </a:cubicBezTo>
                <a:cubicBezTo>
                  <a:pt x="3" y="118"/>
                  <a:pt x="0" y="105"/>
                  <a:pt x="0" y="93"/>
                </a:cubicBezTo>
                <a:cubicBezTo>
                  <a:pt x="0" y="81"/>
                  <a:pt x="3" y="69"/>
                  <a:pt x="7" y="58"/>
                </a:cubicBezTo>
                <a:cubicBezTo>
                  <a:pt x="12" y="46"/>
                  <a:pt x="19" y="36"/>
                  <a:pt x="27" y="28"/>
                </a:cubicBezTo>
                <a:cubicBezTo>
                  <a:pt x="36" y="19"/>
                  <a:pt x="46" y="12"/>
                  <a:pt x="57" y="8"/>
                </a:cubicBezTo>
                <a:cubicBezTo>
                  <a:pt x="69" y="3"/>
                  <a:pt x="80" y="0"/>
                  <a:pt x="93" y="0"/>
                </a:cubicBezTo>
                <a:cubicBezTo>
                  <a:pt x="105" y="0"/>
                  <a:pt x="118" y="3"/>
                  <a:pt x="129" y="8"/>
                </a:cubicBezTo>
                <a:cubicBezTo>
                  <a:pt x="141" y="12"/>
                  <a:pt x="151" y="19"/>
                  <a:pt x="159" y="28"/>
                </a:cubicBezTo>
                <a:cubicBezTo>
                  <a:pt x="168" y="36"/>
                  <a:pt x="175" y="46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238400" y="2955600"/>
            <a:ext cx="365569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doService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：统一处理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POST/GET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6" name="任意多边形: 形状 105"/>
          <p:cNvSpPr/>
          <p:nvPr/>
        </p:nvSpPr>
        <p:spPr>
          <a:xfrm>
            <a:off x="990360" y="362880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4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5" y="141"/>
                  <a:pt x="168" y="151"/>
                  <a:pt x="159" y="159"/>
                </a:cubicBezTo>
                <a:cubicBezTo>
                  <a:pt x="151" y="168"/>
                  <a:pt x="141" y="175"/>
                  <a:pt x="129" y="179"/>
                </a:cubicBezTo>
                <a:cubicBezTo>
                  <a:pt x="118" y="184"/>
                  <a:pt x="105" y="186"/>
                  <a:pt x="93" y="186"/>
                </a:cubicBezTo>
                <a:cubicBezTo>
                  <a:pt x="80" y="186"/>
                  <a:pt x="69" y="184"/>
                  <a:pt x="57" y="179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9" y="151"/>
                  <a:pt x="12" y="141"/>
                  <a:pt x="7" y="129"/>
                </a:cubicBezTo>
                <a:cubicBezTo>
                  <a:pt x="3" y="118"/>
                  <a:pt x="0" y="106"/>
                  <a:pt x="0" y="94"/>
                </a:cubicBezTo>
                <a:cubicBezTo>
                  <a:pt x="0" y="81"/>
                  <a:pt x="3" y="70"/>
                  <a:pt x="7" y="58"/>
                </a:cubicBezTo>
                <a:cubicBezTo>
                  <a:pt x="12" y="47"/>
                  <a:pt x="19" y="37"/>
                  <a:pt x="27" y="28"/>
                </a:cubicBezTo>
                <a:cubicBezTo>
                  <a:pt x="36" y="20"/>
                  <a:pt x="46" y="13"/>
                  <a:pt x="57" y="8"/>
                </a:cubicBezTo>
                <a:cubicBezTo>
                  <a:pt x="69" y="2"/>
                  <a:pt x="80" y="0"/>
                  <a:pt x="93" y="0"/>
                </a:cubicBezTo>
                <a:cubicBezTo>
                  <a:pt x="105" y="0"/>
                  <a:pt x="118" y="2"/>
                  <a:pt x="129" y="8"/>
                </a:cubicBezTo>
                <a:cubicBezTo>
                  <a:pt x="141" y="13"/>
                  <a:pt x="151" y="20"/>
                  <a:pt x="159" y="28"/>
                </a:cubicBezTo>
                <a:cubicBezTo>
                  <a:pt x="168" y="37"/>
                  <a:pt x="175" y="47"/>
                  <a:pt x="179" y="58"/>
                </a:cubicBezTo>
                <a:cubicBezTo>
                  <a:pt x="184" y="70"/>
                  <a:pt x="186" y="81"/>
                  <a:pt x="186" y="94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238400" y="3269880"/>
            <a:ext cx="595693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doDispatch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：处理拦截、转发请求、调用处理器并绘制视图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8" name="任意多边形: 形状 107"/>
          <p:cNvSpPr/>
          <p:nvPr/>
        </p:nvSpPr>
        <p:spPr>
          <a:xfrm>
            <a:off x="990360" y="394308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4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5" y="141"/>
                  <a:pt x="168" y="151"/>
                  <a:pt x="159" y="159"/>
                </a:cubicBezTo>
                <a:cubicBezTo>
                  <a:pt x="151" y="168"/>
                  <a:pt x="141" y="175"/>
                  <a:pt x="129" y="179"/>
                </a:cubicBezTo>
                <a:cubicBezTo>
                  <a:pt x="118" y="184"/>
                  <a:pt x="105" y="186"/>
                  <a:pt x="93" y="186"/>
                </a:cubicBezTo>
                <a:cubicBezTo>
                  <a:pt x="80" y="186"/>
                  <a:pt x="69" y="184"/>
                  <a:pt x="57" y="179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9" y="151"/>
                  <a:pt x="12" y="141"/>
                  <a:pt x="7" y="129"/>
                </a:cubicBezTo>
                <a:cubicBezTo>
                  <a:pt x="3" y="118"/>
                  <a:pt x="0" y="106"/>
                  <a:pt x="0" y="94"/>
                </a:cubicBezTo>
                <a:cubicBezTo>
                  <a:pt x="0" y="82"/>
                  <a:pt x="3" y="70"/>
                  <a:pt x="7" y="58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9" y="3"/>
                  <a:pt x="80" y="0"/>
                  <a:pt x="93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1" y="12"/>
                  <a:pt x="151" y="19"/>
                  <a:pt x="159" y="27"/>
                </a:cubicBezTo>
                <a:cubicBezTo>
                  <a:pt x="168" y="36"/>
                  <a:pt x="175" y="46"/>
                  <a:pt x="179" y="58"/>
                </a:cubicBezTo>
                <a:cubicBezTo>
                  <a:pt x="184" y="70"/>
                  <a:pt x="186" y="82"/>
                  <a:pt x="186" y="94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238400" y="3574800"/>
            <a:ext cx="441388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applyDefaultViewName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：设置默认视图名称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238400" y="3889080"/>
            <a:ext cx="503428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processDispatchResult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：处理分配结果并响应用户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1" name="任意多边形: 形状 110"/>
          <p:cNvSpPr/>
          <p:nvPr/>
        </p:nvSpPr>
        <p:spPr>
          <a:xfrm>
            <a:off x="990360" y="471456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3"/>
                </a:moveTo>
                <a:cubicBezTo>
                  <a:pt x="186" y="105"/>
                  <a:pt x="184" y="117"/>
                  <a:pt x="179" y="128"/>
                </a:cubicBezTo>
                <a:cubicBezTo>
                  <a:pt x="175" y="141"/>
                  <a:pt x="168" y="151"/>
                  <a:pt x="159" y="159"/>
                </a:cubicBezTo>
                <a:cubicBezTo>
                  <a:pt x="151" y="168"/>
                  <a:pt x="141" y="175"/>
                  <a:pt x="129" y="180"/>
                </a:cubicBezTo>
                <a:cubicBezTo>
                  <a:pt x="118" y="184"/>
                  <a:pt x="105" y="187"/>
                  <a:pt x="93" y="187"/>
                </a:cubicBezTo>
                <a:cubicBezTo>
                  <a:pt x="80" y="187"/>
                  <a:pt x="69" y="184"/>
                  <a:pt x="57" y="180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9" y="151"/>
                  <a:pt x="12" y="141"/>
                  <a:pt x="7" y="128"/>
                </a:cubicBezTo>
                <a:cubicBezTo>
                  <a:pt x="3" y="117"/>
                  <a:pt x="0" y="105"/>
                  <a:pt x="0" y="93"/>
                </a:cubicBezTo>
                <a:cubicBezTo>
                  <a:pt x="0" y="81"/>
                  <a:pt x="3" y="69"/>
                  <a:pt x="7" y="58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9" y="3"/>
                  <a:pt x="80" y="0"/>
                  <a:pt x="93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1" y="12"/>
                  <a:pt x="151" y="19"/>
                  <a:pt x="159" y="27"/>
                </a:cubicBezTo>
                <a:cubicBezTo>
                  <a:pt x="168" y="36"/>
                  <a:pt x="175" y="46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38080" y="4317480"/>
            <a:ext cx="91694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辅助方法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" name="任意多边形: 形状 112"/>
          <p:cNvSpPr/>
          <p:nvPr/>
        </p:nvSpPr>
        <p:spPr>
          <a:xfrm>
            <a:off x="990360" y="502884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3"/>
                </a:moveTo>
                <a:cubicBezTo>
                  <a:pt x="186" y="105"/>
                  <a:pt x="184" y="117"/>
                  <a:pt x="179" y="129"/>
                </a:cubicBezTo>
                <a:cubicBezTo>
                  <a:pt x="175" y="140"/>
                  <a:pt x="168" y="150"/>
                  <a:pt x="159" y="159"/>
                </a:cubicBezTo>
                <a:cubicBezTo>
                  <a:pt x="151" y="167"/>
                  <a:pt x="141" y="174"/>
                  <a:pt x="129" y="179"/>
                </a:cubicBezTo>
                <a:cubicBezTo>
                  <a:pt x="118" y="183"/>
                  <a:pt x="105" y="187"/>
                  <a:pt x="93" y="187"/>
                </a:cubicBezTo>
                <a:cubicBezTo>
                  <a:pt x="80" y="187"/>
                  <a:pt x="69" y="183"/>
                  <a:pt x="57" y="179"/>
                </a:cubicBezTo>
                <a:cubicBezTo>
                  <a:pt x="46" y="174"/>
                  <a:pt x="36" y="167"/>
                  <a:pt x="27" y="159"/>
                </a:cubicBezTo>
                <a:cubicBezTo>
                  <a:pt x="19" y="150"/>
                  <a:pt x="12" y="140"/>
                  <a:pt x="7" y="129"/>
                </a:cubicBezTo>
                <a:cubicBezTo>
                  <a:pt x="3" y="117"/>
                  <a:pt x="0" y="105"/>
                  <a:pt x="0" y="93"/>
                </a:cubicBezTo>
                <a:cubicBezTo>
                  <a:pt x="0" y="81"/>
                  <a:pt x="3" y="69"/>
                  <a:pt x="7" y="58"/>
                </a:cubicBezTo>
                <a:cubicBezTo>
                  <a:pt x="12" y="46"/>
                  <a:pt x="19" y="36"/>
                  <a:pt x="27" y="28"/>
                </a:cubicBezTo>
                <a:cubicBezTo>
                  <a:pt x="36" y="19"/>
                  <a:pt x="46" y="12"/>
                  <a:pt x="57" y="8"/>
                </a:cubicBezTo>
                <a:cubicBezTo>
                  <a:pt x="69" y="3"/>
                  <a:pt x="80" y="0"/>
                  <a:pt x="93" y="0"/>
                </a:cubicBezTo>
                <a:cubicBezTo>
                  <a:pt x="105" y="0"/>
                  <a:pt x="118" y="3"/>
                  <a:pt x="129" y="8"/>
                </a:cubicBezTo>
                <a:cubicBezTo>
                  <a:pt x="141" y="12"/>
                  <a:pt x="151" y="19"/>
                  <a:pt x="159" y="28"/>
                </a:cubicBezTo>
                <a:cubicBezTo>
                  <a:pt x="168" y="36"/>
                  <a:pt x="175" y="46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1238400" y="4660560"/>
            <a:ext cx="378968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buildLocaleContext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：创建本地上下文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5" name="任意多边形: 形状 114"/>
          <p:cNvSpPr/>
          <p:nvPr/>
        </p:nvSpPr>
        <p:spPr>
          <a:xfrm>
            <a:off x="990360" y="534348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3"/>
                </a:moveTo>
                <a:cubicBezTo>
                  <a:pt x="186" y="106"/>
                  <a:pt x="184" y="117"/>
                  <a:pt x="179" y="129"/>
                </a:cubicBezTo>
                <a:cubicBezTo>
                  <a:pt x="175" y="140"/>
                  <a:pt x="168" y="150"/>
                  <a:pt x="159" y="159"/>
                </a:cubicBezTo>
                <a:cubicBezTo>
                  <a:pt x="151" y="167"/>
                  <a:pt x="141" y="174"/>
                  <a:pt x="129" y="179"/>
                </a:cubicBezTo>
                <a:cubicBezTo>
                  <a:pt x="118" y="183"/>
                  <a:pt x="105" y="186"/>
                  <a:pt x="93" y="186"/>
                </a:cubicBezTo>
                <a:cubicBezTo>
                  <a:pt x="80" y="186"/>
                  <a:pt x="69" y="183"/>
                  <a:pt x="57" y="179"/>
                </a:cubicBezTo>
                <a:cubicBezTo>
                  <a:pt x="46" y="174"/>
                  <a:pt x="36" y="167"/>
                  <a:pt x="27" y="159"/>
                </a:cubicBezTo>
                <a:cubicBezTo>
                  <a:pt x="19" y="150"/>
                  <a:pt x="12" y="140"/>
                  <a:pt x="7" y="129"/>
                </a:cubicBezTo>
                <a:cubicBezTo>
                  <a:pt x="3" y="117"/>
                  <a:pt x="0" y="106"/>
                  <a:pt x="0" y="93"/>
                </a:cubicBezTo>
                <a:cubicBezTo>
                  <a:pt x="0" y="81"/>
                  <a:pt x="3" y="69"/>
                  <a:pt x="7" y="58"/>
                </a:cubicBezTo>
                <a:cubicBezTo>
                  <a:pt x="12" y="45"/>
                  <a:pt x="19" y="35"/>
                  <a:pt x="27" y="27"/>
                </a:cubicBezTo>
                <a:cubicBezTo>
                  <a:pt x="36" y="18"/>
                  <a:pt x="46" y="11"/>
                  <a:pt x="57" y="7"/>
                </a:cubicBezTo>
                <a:cubicBezTo>
                  <a:pt x="69" y="2"/>
                  <a:pt x="80" y="0"/>
                  <a:pt x="93" y="0"/>
                </a:cubicBezTo>
                <a:cubicBezTo>
                  <a:pt x="105" y="0"/>
                  <a:pt x="118" y="2"/>
                  <a:pt x="129" y="7"/>
                </a:cubicBezTo>
                <a:cubicBezTo>
                  <a:pt x="141" y="11"/>
                  <a:pt x="151" y="18"/>
                  <a:pt x="159" y="27"/>
                </a:cubicBezTo>
                <a:cubicBezTo>
                  <a:pt x="168" y="35"/>
                  <a:pt x="175" y="45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238400" y="4974840"/>
            <a:ext cx="401574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checkMultipart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：检查是否为多媒体请求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238400" y="5289120"/>
            <a:ext cx="401002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cleanupMultipart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：清除多媒体请求信息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任意多边形: 形状 11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9" name="任意多边形: 形状 11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0" name="图片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任意多边形: 形状 120"/>
          <p:cNvSpPr/>
          <p:nvPr/>
        </p:nvSpPr>
        <p:spPr>
          <a:xfrm>
            <a:off x="9905760" y="4571640"/>
            <a:ext cx="2286360" cy="2286360"/>
          </a:xfrm>
          <a:custGeom>
            <a:avLst/>
            <a:gdLst/>
            <a:ahLst/>
            <a:cxnLst/>
            <a:rect l="0" t="0" r="r" b="b"/>
            <a:pathLst>
              <a:path w="6351" h="6351">
                <a:moveTo>
                  <a:pt x="6351" y="6351"/>
                </a:moveTo>
                <a:lnTo>
                  <a:pt x="567" y="6351"/>
                </a:lnTo>
                <a:cubicBezTo>
                  <a:pt x="544" y="6312"/>
                  <a:pt x="522" y="6271"/>
                  <a:pt x="500" y="6230"/>
                </a:cubicBezTo>
                <a:cubicBezTo>
                  <a:pt x="467" y="6169"/>
                  <a:pt x="436" y="6107"/>
                  <a:pt x="407" y="6045"/>
                </a:cubicBezTo>
                <a:cubicBezTo>
                  <a:pt x="377" y="5982"/>
                  <a:pt x="349" y="5919"/>
                  <a:pt x="322" y="5855"/>
                </a:cubicBezTo>
                <a:cubicBezTo>
                  <a:pt x="296" y="5791"/>
                  <a:pt x="271" y="5726"/>
                  <a:pt x="248" y="5661"/>
                </a:cubicBezTo>
                <a:cubicBezTo>
                  <a:pt x="224" y="5596"/>
                  <a:pt x="203" y="5530"/>
                  <a:pt x="182" y="5464"/>
                </a:cubicBezTo>
                <a:cubicBezTo>
                  <a:pt x="162" y="5397"/>
                  <a:pt x="144" y="5331"/>
                  <a:pt x="127" y="5263"/>
                </a:cubicBezTo>
                <a:cubicBezTo>
                  <a:pt x="110" y="5196"/>
                  <a:pt x="95" y="5129"/>
                  <a:pt x="82" y="5061"/>
                </a:cubicBezTo>
                <a:cubicBezTo>
                  <a:pt x="68" y="4993"/>
                  <a:pt x="56" y="4925"/>
                  <a:pt x="46" y="4856"/>
                </a:cubicBezTo>
                <a:cubicBezTo>
                  <a:pt x="36" y="4787"/>
                  <a:pt x="27" y="4719"/>
                  <a:pt x="21" y="4650"/>
                </a:cubicBezTo>
                <a:cubicBezTo>
                  <a:pt x="14" y="4581"/>
                  <a:pt x="9" y="4512"/>
                  <a:pt x="5" y="4443"/>
                </a:cubicBezTo>
                <a:cubicBezTo>
                  <a:pt x="2" y="4373"/>
                  <a:pt x="0" y="4304"/>
                  <a:pt x="0" y="4235"/>
                </a:cubicBezTo>
                <a:cubicBezTo>
                  <a:pt x="0" y="4166"/>
                  <a:pt x="2" y="4096"/>
                  <a:pt x="5" y="4027"/>
                </a:cubicBezTo>
                <a:cubicBezTo>
                  <a:pt x="9" y="3958"/>
                  <a:pt x="14" y="3889"/>
                  <a:pt x="21" y="3820"/>
                </a:cubicBezTo>
                <a:cubicBezTo>
                  <a:pt x="27" y="3751"/>
                  <a:pt x="36" y="3682"/>
                  <a:pt x="46" y="3614"/>
                </a:cubicBezTo>
                <a:cubicBezTo>
                  <a:pt x="56" y="3545"/>
                  <a:pt x="68" y="3477"/>
                  <a:pt x="82" y="3409"/>
                </a:cubicBezTo>
                <a:cubicBezTo>
                  <a:pt x="95" y="3341"/>
                  <a:pt x="110" y="3273"/>
                  <a:pt x="127" y="3206"/>
                </a:cubicBezTo>
                <a:cubicBezTo>
                  <a:pt x="144" y="3138"/>
                  <a:pt x="162" y="3071"/>
                  <a:pt x="182" y="3005"/>
                </a:cubicBezTo>
                <a:cubicBezTo>
                  <a:pt x="203" y="2939"/>
                  <a:pt x="224" y="2873"/>
                  <a:pt x="248" y="2808"/>
                </a:cubicBezTo>
                <a:cubicBezTo>
                  <a:pt x="271" y="2742"/>
                  <a:pt x="296" y="2678"/>
                  <a:pt x="322" y="2614"/>
                </a:cubicBezTo>
                <a:cubicBezTo>
                  <a:pt x="349" y="2550"/>
                  <a:pt x="377" y="2486"/>
                  <a:pt x="407" y="2424"/>
                </a:cubicBezTo>
                <a:cubicBezTo>
                  <a:pt x="436" y="2361"/>
                  <a:pt x="467" y="2299"/>
                  <a:pt x="500" y="2238"/>
                </a:cubicBezTo>
                <a:cubicBezTo>
                  <a:pt x="533" y="2177"/>
                  <a:pt x="567" y="2117"/>
                  <a:pt x="602" y="2057"/>
                </a:cubicBezTo>
                <a:cubicBezTo>
                  <a:pt x="638" y="1998"/>
                  <a:pt x="675" y="1940"/>
                  <a:pt x="714" y="1882"/>
                </a:cubicBezTo>
                <a:cubicBezTo>
                  <a:pt x="752" y="1824"/>
                  <a:pt x="792" y="1768"/>
                  <a:pt x="833" y="1712"/>
                </a:cubicBezTo>
                <a:cubicBezTo>
                  <a:pt x="875" y="1656"/>
                  <a:pt x="917" y="1602"/>
                  <a:pt x="961" y="1548"/>
                </a:cubicBezTo>
                <a:cubicBezTo>
                  <a:pt x="1005" y="1495"/>
                  <a:pt x="1050" y="1442"/>
                  <a:pt x="1098" y="1391"/>
                </a:cubicBezTo>
                <a:cubicBezTo>
                  <a:pt x="1144" y="1340"/>
                  <a:pt x="1192" y="1289"/>
                  <a:pt x="1241" y="1240"/>
                </a:cubicBezTo>
                <a:cubicBezTo>
                  <a:pt x="1290" y="1191"/>
                  <a:pt x="1340" y="1144"/>
                  <a:pt x="1392" y="1097"/>
                </a:cubicBezTo>
                <a:cubicBezTo>
                  <a:pt x="1443" y="1051"/>
                  <a:pt x="1495" y="1005"/>
                  <a:pt x="1549" y="961"/>
                </a:cubicBezTo>
                <a:cubicBezTo>
                  <a:pt x="1602" y="917"/>
                  <a:pt x="1657" y="875"/>
                  <a:pt x="1713" y="834"/>
                </a:cubicBezTo>
                <a:cubicBezTo>
                  <a:pt x="1768" y="792"/>
                  <a:pt x="1825" y="752"/>
                  <a:pt x="1883" y="714"/>
                </a:cubicBezTo>
                <a:cubicBezTo>
                  <a:pt x="1940" y="675"/>
                  <a:pt x="1999" y="638"/>
                  <a:pt x="2058" y="603"/>
                </a:cubicBezTo>
                <a:cubicBezTo>
                  <a:pt x="2118" y="567"/>
                  <a:pt x="2178" y="533"/>
                  <a:pt x="2239" y="500"/>
                </a:cubicBezTo>
                <a:cubicBezTo>
                  <a:pt x="2300" y="468"/>
                  <a:pt x="2362" y="437"/>
                  <a:pt x="2425" y="407"/>
                </a:cubicBezTo>
                <a:cubicBezTo>
                  <a:pt x="2487" y="377"/>
                  <a:pt x="2550" y="349"/>
                  <a:pt x="2614" y="323"/>
                </a:cubicBezTo>
                <a:cubicBezTo>
                  <a:pt x="2678" y="296"/>
                  <a:pt x="2743" y="271"/>
                  <a:pt x="2808" y="248"/>
                </a:cubicBezTo>
                <a:cubicBezTo>
                  <a:pt x="2874" y="225"/>
                  <a:pt x="2939" y="203"/>
                  <a:pt x="3006" y="183"/>
                </a:cubicBezTo>
                <a:cubicBezTo>
                  <a:pt x="3072" y="163"/>
                  <a:pt x="3139" y="144"/>
                  <a:pt x="3206" y="127"/>
                </a:cubicBezTo>
                <a:cubicBezTo>
                  <a:pt x="3273" y="111"/>
                  <a:pt x="3341" y="95"/>
                  <a:pt x="3409" y="82"/>
                </a:cubicBezTo>
                <a:cubicBezTo>
                  <a:pt x="3477" y="68"/>
                  <a:pt x="3545" y="56"/>
                  <a:pt x="3613" y="46"/>
                </a:cubicBezTo>
                <a:cubicBezTo>
                  <a:pt x="3682" y="36"/>
                  <a:pt x="3751" y="28"/>
                  <a:pt x="3820" y="21"/>
                </a:cubicBezTo>
                <a:cubicBezTo>
                  <a:pt x="3889" y="14"/>
                  <a:pt x="3958" y="9"/>
                  <a:pt x="4027" y="6"/>
                </a:cubicBezTo>
                <a:cubicBezTo>
                  <a:pt x="4096" y="2"/>
                  <a:pt x="4165" y="0"/>
                  <a:pt x="4234" y="0"/>
                </a:cubicBezTo>
                <a:cubicBezTo>
                  <a:pt x="4304" y="0"/>
                  <a:pt x="4373" y="2"/>
                  <a:pt x="4442" y="6"/>
                </a:cubicBezTo>
                <a:cubicBezTo>
                  <a:pt x="4511" y="9"/>
                  <a:pt x="4580" y="14"/>
                  <a:pt x="4649" y="21"/>
                </a:cubicBezTo>
                <a:cubicBezTo>
                  <a:pt x="4718" y="28"/>
                  <a:pt x="4787" y="36"/>
                  <a:pt x="4856" y="46"/>
                </a:cubicBezTo>
                <a:cubicBezTo>
                  <a:pt x="4924" y="56"/>
                  <a:pt x="4992" y="68"/>
                  <a:pt x="5060" y="82"/>
                </a:cubicBezTo>
                <a:cubicBezTo>
                  <a:pt x="5128" y="95"/>
                  <a:pt x="5196" y="111"/>
                  <a:pt x="5263" y="127"/>
                </a:cubicBezTo>
                <a:cubicBezTo>
                  <a:pt x="5330" y="144"/>
                  <a:pt x="5397" y="163"/>
                  <a:pt x="5463" y="183"/>
                </a:cubicBezTo>
                <a:cubicBezTo>
                  <a:pt x="5530" y="203"/>
                  <a:pt x="5595" y="225"/>
                  <a:pt x="5661" y="248"/>
                </a:cubicBezTo>
                <a:cubicBezTo>
                  <a:pt x="5726" y="271"/>
                  <a:pt x="5791" y="296"/>
                  <a:pt x="5855" y="323"/>
                </a:cubicBezTo>
                <a:cubicBezTo>
                  <a:pt x="5919" y="349"/>
                  <a:pt x="5982" y="377"/>
                  <a:pt x="6044" y="407"/>
                </a:cubicBezTo>
                <a:cubicBezTo>
                  <a:pt x="6107" y="437"/>
                  <a:pt x="6169" y="468"/>
                  <a:pt x="6230" y="500"/>
                </a:cubicBezTo>
                <a:cubicBezTo>
                  <a:pt x="6271" y="522"/>
                  <a:pt x="6311" y="545"/>
                  <a:pt x="6351" y="568"/>
                </a:cubicBezTo>
                <a:lnTo>
                  <a:pt x="6351" y="6351"/>
                </a:lnTo>
                <a:close/>
              </a:path>
            </a:pathLst>
          </a:custGeom>
          <a:solidFill>
            <a:srgbClr val="0070C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40920" y="339120"/>
            <a:ext cx="248945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核心处理流程</a:t>
            </a:r>
            <a:endParaRPr lang="zh-CN" sz="2700" b="1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380880" y="1661400"/>
            <a:ext cx="160464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请求处理全流程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380880" y="2107800"/>
            <a:ext cx="448945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请求拦截：通过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web.xml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配置拦截所有请求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80880" y="2498400"/>
            <a:ext cx="492823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初始化配置：加载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SpringMVC.xml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并初始化组件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380880" y="2889000"/>
            <a:ext cx="489648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处理器映射：通过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getHandler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获取目标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Handler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380880" y="3269880"/>
            <a:ext cx="688911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适配器调用：通过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getHandlerAdapter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获取适配器并执行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Handler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8" name="任意多边形: 形状 127"/>
          <p:cNvSpPr/>
          <p:nvPr/>
        </p:nvSpPr>
        <p:spPr>
          <a:xfrm>
            <a:off x="399960" y="4114440"/>
            <a:ext cx="5124600" cy="581400"/>
          </a:xfrm>
          <a:custGeom>
            <a:avLst/>
            <a:gdLst/>
            <a:ahLst/>
            <a:cxnLst/>
            <a:rect l="0" t="0" r="r" b="b"/>
            <a:pathLst>
              <a:path w="14235" h="1615">
                <a:moveTo>
                  <a:pt x="0" y="1404"/>
                </a:moveTo>
                <a:lnTo>
                  <a:pt x="0" y="212"/>
                </a:lnTo>
                <a:cubicBezTo>
                  <a:pt x="0" y="198"/>
                  <a:pt x="1" y="185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5"/>
                </a:cubicBezTo>
                <a:cubicBezTo>
                  <a:pt x="32" y="83"/>
                  <a:pt x="39" y="72"/>
                  <a:pt x="46" y="62"/>
                </a:cubicBezTo>
                <a:cubicBezTo>
                  <a:pt x="54" y="53"/>
                  <a:pt x="62" y="44"/>
                  <a:pt x="70" y="36"/>
                </a:cubicBezTo>
                <a:cubicBezTo>
                  <a:pt x="79" y="28"/>
                  <a:pt x="88" y="22"/>
                  <a:pt x="98" y="17"/>
                </a:cubicBezTo>
                <a:cubicBezTo>
                  <a:pt x="107" y="11"/>
                  <a:pt x="117" y="7"/>
                  <a:pt x="128" y="5"/>
                </a:cubicBezTo>
                <a:cubicBezTo>
                  <a:pt x="138" y="2"/>
                  <a:pt x="148" y="0"/>
                  <a:pt x="158" y="0"/>
                </a:cubicBezTo>
                <a:lnTo>
                  <a:pt x="14024" y="0"/>
                </a:lnTo>
                <a:cubicBezTo>
                  <a:pt x="14038" y="0"/>
                  <a:pt x="14051" y="2"/>
                  <a:pt x="14065" y="5"/>
                </a:cubicBezTo>
                <a:cubicBezTo>
                  <a:pt x="14079" y="7"/>
                  <a:pt x="14092" y="11"/>
                  <a:pt x="14105" y="17"/>
                </a:cubicBezTo>
                <a:cubicBezTo>
                  <a:pt x="14118" y="22"/>
                  <a:pt x="14130" y="28"/>
                  <a:pt x="14141" y="36"/>
                </a:cubicBezTo>
                <a:cubicBezTo>
                  <a:pt x="14153" y="44"/>
                  <a:pt x="14164" y="53"/>
                  <a:pt x="14173" y="62"/>
                </a:cubicBezTo>
                <a:cubicBezTo>
                  <a:pt x="14183" y="72"/>
                  <a:pt x="14192" y="83"/>
                  <a:pt x="14200" y="95"/>
                </a:cubicBezTo>
                <a:cubicBezTo>
                  <a:pt x="14207" y="106"/>
                  <a:pt x="14214" y="118"/>
                  <a:pt x="14219" y="131"/>
                </a:cubicBezTo>
                <a:cubicBezTo>
                  <a:pt x="14225" y="144"/>
                  <a:pt x="14229" y="157"/>
                  <a:pt x="14231" y="171"/>
                </a:cubicBezTo>
                <a:cubicBezTo>
                  <a:pt x="14234" y="185"/>
                  <a:pt x="14235" y="198"/>
                  <a:pt x="14235" y="212"/>
                </a:cubicBezTo>
                <a:lnTo>
                  <a:pt x="14235" y="1404"/>
                </a:lnTo>
                <a:cubicBezTo>
                  <a:pt x="14235" y="1418"/>
                  <a:pt x="14234" y="1431"/>
                  <a:pt x="14231" y="1445"/>
                </a:cubicBezTo>
                <a:cubicBezTo>
                  <a:pt x="14229" y="1459"/>
                  <a:pt x="14225" y="1472"/>
                  <a:pt x="14219" y="1485"/>
                </a:cubicBezTo>
                <a:cubicBezTo>
                  <a:pt x="14214" y="1498"/>
                  <a:pt x="14207" y="1510"/>
                  <a:pt x="14200" y="1521"/>
                </a:cubicBezTo>
                <a:cubicBezTo>
                  <a:pt x="14192" y="1533"/>
                  <a:pt x="14183" y="1544"/>
                  <a:pt x="14173" y="1553"/>
                </a:cubicBezTo>
                <a:cubicBezTo>
                  <a:pt x="14164" y="1563"/>
                  <a:pt x="14153" y="1572"/>
                  <a:pt x="14141" y="1580"/>
                </a:cubicBezTo>
                <a:cubicBezTo>
                  <a:pt x="14130" y="1588"/>
                  <a:pt x="14118" y="1594"/>
                  <a:pt x="14105" y="1599"/>
                </a:cubicBezTo>
                <a:cubicBezTo>
                  <a:pt x="14092" y="1605"/>
                  <a:pt x="14079" y="1609"/>
                  <a:pt x="14065" y="1611"/>
                </a:cubicBezTo>
                <a:cubicBezTo>
                  <a:pt x="14051" y="1614"/>
                  <a:pt x="14038" y="1615"/>
                  <a:pt x="14024" y="1615"/>
                </a:cubicBezTo>
                <a:lnTo>
                  <a:pt x="158" y="1615"/>
                </a:lnTo>
                <a:cubicBezTo>
                  <a:pt x="148" y="1615"/>
                  <a:pt x="138" y="1614"/>
                  <a:pt x="128" y="1611"/>
                </a:cubicBezTo>
                <a:cubicBezTo>
                  <a:pt x="117" y="1609"/>
                  <a:pt x="107" y="1605"/>
                  <a:pt x="98" y="1599"/>
                </a:cubicBezTo>
                <a:cubicBezTo>
                  <a:pt x="88" y="1594"/>
                  <a:pt x="79" y="1588"/>
                  <a:pt x="70" y="1580"/>
                </a:cubicBezTo>
                <a:cubicBezTo>
                  <a:pt x="62" y="1572"/>
                  <a:pt x="54" y="1563"/>
                  <a:pt x="46" y="1553"/>
                </a:cubicBezTo>
                <a:cubicBezTo>
                  <a:pt x="39" y="1544"/>
                  <a:pt x="32" y="1533"/>
                  <a:pt x="27" y="1521"/>
                </a:cubicBezTo>
                <a:cubicBezTo>
                  <a:pt x="21" y="1510"/>
                  <a:pt x="16" y="1498"/>
                  <a:pt x="12" y="1485"/>
                </a:cubicBezTo>
                <a:cubicBezTo>
                  <a:pt x="8" y="1472"/>
                  <a:pt x="5" y="1459"/>
                  <a:pt x="3" y="1445"/>
                </a:cubicBezTo>
                <a:cubicBezTo>
                  <a:pt x="1" y="1431"/>
                  <a:pt x="0" y="1418"/>
                  <a:pt x="0" y="1404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任意多边形: 形状 128"/>
          <p:cNvSpPr/>
          <p:nvPr/>
        </p:nvSpPr>
        <p:spPr>
          <a:xfrm>
            <a:off x="380880" y="4114440"/>
            <a:ext cx="76320" cy="581400"/>
          </a:xfrm>
          <a:custGeom>
            <a:avLst/>
            <a:gdLst/>
            <a:ahLst/>
            <a:cxnLst/>
            <a:rect l="0" t="0" r="r" b="b"/>
            <a:pathLst>
              <a:path w="212" h="1615">
                <a:moveTo>
                  <a:pt x="0" y="0"/>
                </a:moveTo>
                <a:lnTo>
                  <a:pt x="212" y="0"/>
                </a:lnTo>
                <a:lnTo>
                  <a:pt x="212" y="1615"/>
                </a:lnTo>
                <a:lnTo>
                  <a:pt x="0" y="161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80880" y="3660480"/>
            <a:ext cx="571373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结果处理：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processDispatchResult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处理结果并渲染视图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5" name="图片 134"/>
          <p:cNvPicPr/>
          <p:nvPr/>
        </p:nvPicPr>
        <p:blipFill>
          <a:blip r:embed="rId2"/>
          <a:stretch>
            <a:fillRect/>
          </a:stretch>
        </p:blipFill>
        <p:spPr>
          <a:xfrm>
            <a:off x="5951734" y="1346072"/>
            <a:ext cx="5657400" cy="214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" name="文本框 135"/>
          <p:cNvSpPr txBox="1"/>
          <p:nvPr/>
        </p:nvSpPr>
        <p:spPr>
          <a:xfrm>
            <a:off x="571320" y="4317480"/>
            <a:ext cx="527113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关键节点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doDispatch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方法是请求处理的核心调度器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任意多边形: 形状 13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8" name="任意多边形: 形状 13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9" name="图片 13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任意多边形: 形状 139"/>
          <p:cNvSpPr/>
          <p:nvPr/>
        </p:nvSpPr>
        <p:spPr>
          <a:xfrm>
            <a:off x="9905760" y="4571640"/>
            <a:ext cx="2286360" cy="2286360"/>
          </a:xfrm>
          <a:custGeom>
            <a:avLst/>
            <a:gdLst/>
            <a:ahLst/>
            <a:cxnLst/>
            <a:rect l="0" t="0" r="r" b="b"/>
            <a:pathLst>
              <a:path w="6351" h="6351">
                <a:moveTo>
                  <a:pt x="6351" y="6351"/>
                </a:moveTo>
                <a:lnTo>
                  <a:pt x="567" y="6351"/>
                </a:lnTo>
                <a:cubicBezTo>
                  <a:pt x="544" y="6312"/>
                  <a:pt x="522" y="6271"/>
                  <a:pt x="500" y="6230"/>
                </a:cubicBezTo>
                <a:cubicBezTo>
                  <a:pt x="467" y="6169"/>
                  <a:pt x="436" y="6107"/>
                  <a:pt x="407" y="6045"/>
                </a:cubicBezTo>
                <a:cubicBezTo>
                  <a:pt x="377" y="5982"/>
                  <a:pt x="349" y="5919"/>
                  <a:pt x="322" y="5855"/>
                </a:cubicBezTo>
                <a:cubicBezTo>
                  <a:pt x="296" y="5791"/>
                  <a:pt x="271" y="5726"/>
                  <a:pt x="248" y="5661"/>
                </a:cubicBezTo>
                <a:cubicBezTo>
                  <a:pt x="224" y="5596"/>
                  <a:pt x="203" y="5530"/>
                  <a:pt x="182" y="5464"/>
                </a:cubicBezTo>
                <a:cubicBezTo>
                  <a:pt x="162" y="5397"/>
                  <a:pt x="144" y="5331"/>
                  <a:pt x="127" y="5263"/>
                </a:cubicBezTo>
                <a:cubicBezTo>
                  <a:pt x="110" y="5196"/>
                  <a:pt x="95" y="5129"/>
                  <a:pt x="82" y="5061"/>
                </a:cubicBezTo>
                <a:cubicBezTo>
                  <a:pt x="68" y="4993"/>
                  <a:pt x="56" y="4925"/>
                  <a:pt x="46" y="4856"/>
                </a:cubicBezTo>
                <a:cubicBezTo>
                  <a:pt x="36" y="4787"/>
                  <a:pt x="27" y="4719"/>
                  <a:pt x="21" y="4650"/>
                </a:cubicBezTo>
                <a:cubicBezTo>
                  <a:pt x="14" y="4581"/>
                  <a:pt x="9" y="4512"/>
                  <a:pt x="5" y="4443"/>
                </a:cubicBezTo>
                <a:cubicBezTo>
                  <a:pt x="2" y="4373"/>
                  <a:pt x="0" y="4304"/>
                  <a:pt x="0" y="4235"/>
                </a:cubicBezTo>
                <a:cubicBezTo>
                  <a:pt x="0" y="4166"/>
                  <a:pt x="2" y="4096"/>
                  <a:pt x="5" y="4027"/>
                </a:cubicBezTo>
                <a:cubicBezTo>
                  <a:pt x="9" y="3958"/>
                  <a:pt x="14" y="3889"/>
                  <a:pt x="21" y="3820"/>
                </a:cubicBezTo>
                <a:cubicBezTo>
                  <a:pt x="27" y="3751"/>
                  <a:pt x="36" y="3682"/>
                  <a:pt x="46" y="3614"/>
                </a:cubicBezTo>
                <a:cubicBezTo>
                  <a:pt x="56" y="3545"/>
                  <a:pt x="68" y="3477"/>
                  <a:pt x="82" y="3409"/>
                </a:cubicBezTo>
                <a:cubicBezTo>
                  <a:pt x="95" y="3341"/>
                  <a:pt x="110" y="3273"/>
                  <a:pt x="127" y="3206"/>
                </a:cubicBezTo>
                <a:cubicBezTo>
                  <a:pt x="144" y="3138"/>
                  <a:pt x="162" y="3071"/>
                  <a:pt x="182" y="3005"/>
                </a:cubicBezTo>
                <a:cubicBezTo>
                  <a:pt x="203" y="2939"/>
                  <a:pt x="224" y="2873"/>
                  <a:pt x="248" y="2808"/>
                </a:cubicBezTo>
                <a:cubicBezTo>
                  <a:pt x="271" y="2742"/>
                  <a:pt x="296" y="2678"/>
                  <a:pt x="322" y="2614"/>
                </a:cubicBezTo>
                <a:cubicBezTo>
                  <a:pt x="349" y="2550"/>
                  <a:pt x="377" y="2486"/>
                  <a:pt x="407" y="2424"/>
                </a:cubicBezTo>
                <a:cubicBezTo>
                  <a:pt x="436" y="2361"/>
                  <a:pt x="467" y="2299"/>
                  <a:pt x="500" y="2238"/>
                </a:cubicBezTo>
                <a:cubicBezTo>
                  <a:pt x="533" y="2177"/>
                  <a:pt x="567" y="2117"/>
                  <a:pt x="602" y="2057"/>
                </a:cubicBezTo>
                <a:cubicBezTo>
                  <a:pt x="638" y="1998"/>
                  <a:pt x="675" y="1940"/>
                  <a:pt x="714" y="1882"/>
                </a:cubicBezTo>
                <a:cubicBezTo>
                  <a:pt x="752" y="1824"/>
                  <a:pt x="792" y="1768"/>
                  <a:pt x="833" y="1712"/>
                </a:cubicBezTo>
                <a:cubicBezTo>
                  <a:pt x="875" y="1656"/>
                  <a:pt x="917" y="1602"/>
                  <a:pt x="961" y="1548"/>
                </a:cubicBezTo>
                <a:cubicBezTo>
                  <a:pt x="1005" y="1495"/>
                  <a:pt x="1050" y="1442"/>
                  <a:pt x="1098" y="1391"/>
                </a:cubicBezTo>
                <a:cubicBezTo>
                  <a:pt x="1144" y="1340"/>
                  <a:pt x="1192" y="1289"/>
                  <a:pt x="1241" y="1240"/>
                </a:cubicBezTo>
                <a:cubicBezTo>
                  <a:pt x="1290" y="1191"/>
                  <a:pt x="1340" y="1144"/>
                  <a:pt x="1392" y="1097"/>
                </a:cubicBezTo>
                <a:cubicBezTo>
                  <a:pt x="1443" y="1051"/>
                  <a:pt x="1495" y="1005"/>
                  <a:pt x="1549" y="961"/>
                </a:cubicBezTo>
                <a:cubicBezTo>
                  <a:pt x="1602" y="917"/>
                  <a:pt x="1657" y="875"/>
                  <a:pt x="1713" y="834"/>
                </a:cubicBezTo>
                <a:cubicBezTo>
                  <a:pt x="1768" y="792"/>
                  <a:pt x="1825" y="752"/>
                  <a:pt x="1883" y="714"/>
                </a:cubicBezTo>
                <a:cubicBezTo>
                  <a:pt x="1940" y="675"/>
                  <a:pt x="1999" y="638"/>
                  <a:pt x="2058" y="603"/>
                </a:cubicBezTo>
                <a:cubicBezTo>
                  <a:pt x="2118" y="567"/>
                  <a:pt x="2178" y="533"/>
                  <a:pt x="2239" y="500"/>
                </a:cubicBezTo>
                <a:cubicBezTo>
                  <a:pt x="2300" y="468"/>
                  <a:pt x="2362" y="437"/>
                  <a:pt x="2425" y="407"/>
                </a:cubicBezTo>
                <a:cubicBezTo>
                  <a:pt x="2487" y="377"/>
                  <a:pt x="2550" y="349"/>
                  <a:pt x="2614" y="323"/>
                </a:cubicBezTo>
                <a:cubicBezTo>
                  <a:pt x="2678" y="296"/>
                  <a:pt x="2743" y="271"/>
                  <a:pt x="2808" y="248"/>
                </a:cubicBezTo>
                <a:cubicBezTo>
                  <a:pt x="2874" y="225"/>
                  <a:pt x="2939" y="203"/>
                  <a:pt x="3006" y="183"/>
                </a:cubicBezTo>
                <a:cubicBezTo>
                  <a:pt x="3072" y="163"/>
                  <a:pt x="3139" y="144"/>
                  <a:pt x="3206" y="127"/>
                </a:cubicBezTo>
                <a:cubicBezTo>
                  <a:pt x="3273" y="111"/>
                  <a:pt x="3341" y="95"/>
                  <a:pt x="3409" y="82"/>
                </a:cubicBezTo>
                <a:cubicBezTo>
                  <a:pt x="3477" y="68"/>
                  <a:pt x="3545" y="56"/>
                  <a:pt x="3613" y="46"/>
                </a:cubicBezTo>
                <a:cubicBezTo>
                  <a:pt x="3682" y="36"/>
                  <a:pt x="3751" y="28"/>
                  <a:pt x="3820" y="21"/>
                </a:cubicBezTo>
                <a:cubicBezTo>
                  <a:pt x="3889" y="14"/>
                  <a:pt x="3958" y="9"/>
                  <a:pt x="4027" y="6"/>
                </a:cubicBezTo>
                <a:cubicBezTo>
                  <a:pt x="4096" y="2"/>
                  <a:pt x="4165" y="0"/>
                  <a:pt x="4234" y="0"/>
                </a:cubicBezTo>
                <a:cubicBezTo>
                  <a:pt x="4304" y="0"/>
                  <a:pt x="4373" y="2"/>
                  <a:pt x="4442" y="6"/>
                </a:cubicBezTo>
                <a:cubicBezTo>
                  <a:pt x="4511" y="9"/>
                  <a:pt x="4580" y="14"/>
                  <a:pt x="4649" y="21"/>
                </a:cubicBezTo>
                <a:cubicBezTo>
                  <a:pt x="4718" y="28"/>
                  <a:pt x="4787" y="36"/>
                  <a:pt x="4856" y="46"/>
                </a:cubicBezTo>
                <a:cubicBezTo>
                  <a:pt x="4924" y="56"/>
                  <a:pt x="4992" y="68"/>
                  <a:pt x="5060" y="82"/>
                </a:cubicBezTo>
                <a:cubicBezTo>
                  <a:pt x="5128" y="95"/>
                  <a:pt x="5196" y="111"/>
                  <a:pt x="5263" y="127"/>
                </a:cubicBezTo>
                <a:cubicBezTo>
                  <a:pt x="5330" y="144"/>
                  <a:pt x="5397" y="163"/>
                  <a:pt x="5463" y="183"/>
                </a:cubicBezTo>
                <a:cubicBezTo>
                  <a:pt x="5530" y="203"/>
                  <a:pt x="5595" y="225"/>
                  <a:pt x="5661" y="248"/>
                </a:cubicBezTo>
                <a:cubicBezTo>
                  <a:pt x="5726" y="271"/>
                  <a:pt x="5791" y="296"/>
                  <a:pt x="5855" y="323"/>
                </a:cubicBezTo>
                <a:cubicBezTo>
                  <a:pt x="5919" y="349"/>
                  <a:pt x="5982" y="377"/>
                  <a:pt x="6044" y="407"/>
                </a:cubicBezTo>
                <a:cubicBezTo>
                  <a:pt x="6107" y="437"/>
                  <a:pt x="6169" y="468"/>
                  <a:pt x="6230" y="500"/>
                </a:cubicBezTo>
                <a:cubicBezTo>
                  <a:pt x="6271" y="522"/>
                  <a:pt x="6311" y="545"/>
                  <a:pt x="6351" y="568"/>
                </a:cubicBezTo>
                <a:lnTo>
                  <a:pt x="6351" y="6351"/>
                </a:lnTo>
                <a:close/>
              </a:path>
            </a:pathLst>
          </a:custGeom>
          <a:solidFill>
            <a:srgbClr val="0070C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340920" y="339120"/>
            <a:ext cx="2904363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初始化策略详解</a:t>
            </a:r>
            <a:endParaRPr lang="zh-CN" sz="2700" b="1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2" name="任意多边形: 形状 141"/>
          <p:cNvSpPr/>
          <p:nvPr/>
        </p:nvSpPr>
        <p:spPr>
          <a:xfrm>
            <a:off x="371160" y="2124000"/>
            <a:ext cx="67320" cy="66960"/>
          </a:xfrm>
          <a:custGeom>
            <a:avLst/>
            <a:gdLst/>
            <a:ahLst/>
            <a:cxnLst/>
            <a:rect l="0" t="0" r="r" b="b"/>
            <a:pathLst>
              <a:path w="187" h="186">
                <a:moveTo>
                  <a:pt x="187" y="92"/>
                </a:moveTo>
                <a:cubicBezTo>
                  <a:pt x="187" y="105"/>
                  <a:pt x="184" y="117"/>
                  <a:pt x="180" y="129"/>
                </a:cubicBezTo>
                <a:cubicBezTo>
                  <a:pt x="175" y="140"/>
                  <a:pt x="167" y="150"/>
                  <a:pt x="158" y="159"/>
                </a:cubicBezTo>
                <a:cubicBezTo>
                  <a:pt x="150" y="167"/>
                  <a:pt x="140" y="174"/>
                  <a:pt x="128" y="179"/>
                </a:cubicBezTo>
                <a:cubicBezTo>
                  <a:pt x="117" y="184"/>
                  <a:pt x="105" y="186"/>
                  <a:pt x="93" y="186"/>
                </a:cubicBezTo>
                <a:cubicBezTo>
                  <a:pt x="81" y="186"/>
                  <a:pt x="69" y="184"/>
                  <a:pt x="58" y="179"/>
                </a:cubicBezTo>
                <a:cubicBezTo>
                  <a:pt x="46" y="174"/>
                  <a:pt x="36" y="167"/>
                  <a:pt x="27" y="159"/>
                </a:cubicBezTo>
                <a:cubicBezTo>
                  <a:pt x="19" y="150"/>
                  <a:pt x="12" y="140"/>
                  <a:pt x="7" y="129"/>
                </a:cubicBezTo>
                <a:cubicBezTo>
                  <a:pt x="3" y="117"/>
                  <a:pt x="0" y="105"/>
                  <a:pt x="0" y="92"/>
                </a:cubicBezTo>
                <a:cubicBezTo>
                  <a:pt x="0" y="80"/>
                  <a:pt x="3" y="68"/>
                  <a:pt x="7" y="57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8"/>
                  <a:pt x="46" y="11"/>
                  <a:pt x="58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40" y="11"/>
                  <a:pt x="150" y="18"/>
                  <a:pt x="158" y="27"/>
                </a:cubicBezTo>
                <a:cubicBezTo>
                  <a:pt x="167" y="36"/>
                  <a:pt x="175" y="46"/>
                  <a:pt x="180" y="57"/>
                </a:cubicBezTo>
                <a:cubicBezTo>
                  <a:pt x="184" y="68"/>
                  <a:pt x="187" y="80"/>
                  <a:pt x="187" y="92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380880" y="1661400"/>
            <a:ext cx="244030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initStrategies</a:t>
            </a:r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方法作用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4" name="任意多边形: 形状 143"/>
          <p:cNvSpPr/>
          <p:nvPr/>
        </p:nvSpPr>
        <p:spPr>
          <a:xfrm>
            <a:off x="371160" y="2476440"/>
            <a:ext cx="67320" cy="66960"/>
          </a:xfrm>
          <a:custGeom>
            <a:avLst/>
            <a:gdLst/>
            <a:ahLst/>
            <a:cxnLst/>
            <a:rect l="0" t="0" r="r" b="b"/>
            <a:pathLst>
              <a:path w="187" h="186">
                <a:moveTo>
                  <a:pt x="187" y="93"/>
                </a:moveTo>
                <a:cubicBezTo>
                  <a:pt x="187" y="106"/>
                  <a:pt x="184" y="117"/>
                  <a:pt x="180" y="129"/>
                </a:cubicBezTo>
                <a:cubicBezTo>
                  <a:pt x="175" y="140"/>
                  <a:pt x="167" y="150"/>
                  <a:pt x="158" y="159"/>
                </a:cubicBezTo>
                <a:cubicBezTo>
                  <a:pt x="150" y="167"/>
                  <a:pt x="140" y="174"/>
                  <a:pt x="128" y="179"/>
                </a:cubicBezTo>
                <a:cubicBezTo>
                  <a:pt x="117" y="184"/>
                  <a:pt x="105" y="186"/>
                  <a:pt x="93" y="186"/>
                </a:cubicBezTo>
                <a:cubicBezTo>
                  <a:pt x="81" y="186"/>
                  <a:pt x="69" y="184"/>
                  <a:pt x="58" y="179"/>
                </a:cubicBezTo>
                <a:cubicBezTo>
                  <a:pt x="46" y="174"/>
                  <a:pt x="36" y="167"/>
                  <a:pt x="27" y="159"/>
                </a:cubicBezTo>
                <a:cubicBezTo>
                  <a:pt x="19" y="150"/>
                  <a:pt x="12" y="140"/>
                  <a:pt x="7" y="129"/>
                </a:cubicBezTo>
                <a:cubicBezTo>
                  <a:pt x="3" y="117"/>
                  <a:pt x="0" y="106"/>
                  <a:pt x="0" y="93"/>
                </a:cubicBezTo>
                <a:cubicBezTo>
                  <a:pt x="0" y="81"/>
                  <a:pt x="3" y="69"/>
                  <a:pt x="7" y="57"/>
                </a:cubicBezTo>
                <a:cubicBezTo>
                  <a:pt x="12" y="45"/>
                  <a:pt x="19" y="35"/>
                  <a:pt x="27" y="27"/>
                </a:cubicBezTo>
                <a:cubicBezTo>
                  <a:pt x="36" y="18"/>
                  <a:pt x="46" y="11"/>
                  <a:pt x="58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40" y="11"/>
                  <a:pt x="150" y="18"/>
                  <a:pt x="158" y="27"/>
                </a:cubicBezTo>
                <a:cubicBezTo>
                  <a:pt x="167" y="35"/>
                  <a:pt x="175" y="45"/>
                  <a:pt x="180" y="57"/>
                </a:cubicBezTo>
                <a:cubicBezTo>
                  <a:pt x="184" y="69"/>
                  <a:pt x="187" y="81"/>
                  <a:pt x="187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571320" y="2069640"/>
            <a:ext cx="601154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统一初始化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九大组件：映射器、适配器、异常解析器等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571320" y="2422080"/>
            <a:ext cx="5740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各组件初始化方法的调用关系：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initHandlerMappings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571320" y="2698560"/>
            <a:ext cx="499872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initHandlerAdapters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等均在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initStrategies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中调用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8" name="任意多边形: 形状 147"/>
          <p:cNvSpPr/>
          <p:nvPr/>
        </p:nvSpPr>
        <p:spPr>
          <a:xfrm>
            <a:off x="371160" y="3647880"/>
            <a:ext cx="67320" cy="66960"/>
          </a:xfrm>
          <a:custGeom>
            <a:avLst/>
            <a:gdLst/>
            <a:ahLst/>
            <a:cxnLst/>
            <a:rect l="0" t="0" r="r" b="b"/>
            <a:pathLst>
              <a:path w="187" h="186">
                <a:moveTo>
                  <a:pt x="187" y="93"/>
                </a:moveTo>
                <a:cubicBezTo>
                  <a:pt x="187" y="105"/>
                  <a:pt x="184" y="117"/>
                  <a:pt x="180" y="128"/>
                </a:cubicBezTo>
                <a:cubicBezTo>
                  <a:pt x="175" y="140"/>
                  <a:pt x="167" y="150"/>
                  <a:pt x="158" y="159"/>
                </a:cubicBezTo>
                <a:cubicBezTo>
                  <a:pt x="150" y="168"/>
                  <a:pt x="140" y="174"/>
                  <a:pt x="128" y="179"/>
                </a:cubicBezTo>
                <a:cubicBezTo>
                  <a:pt x="117" y="184"/>
                  <a:pt x="105" y="186"/>
                  <a:pt x="93" y="186"/>
                </a:cubicBezTo>
                <a:cubicBezTo>
                  <a:pt x="81" y="186"/>
                  <a:pt x="69" y="184"/>
                  <a:pt x="58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9" y="150"/>
                  <a:pt x="12" y="140"/>
                  <a:pt x="7" y="128"/>
                </a:cubicBezTo>
                <a:cubicBezTo>
                  <a:pt x="3" y="117"/>
                  <a:pt x="0" y="105"/>
                  <a:pt x="0" y="93"/>
                </a:cubicBezTo>
                <a:cubicBezTo>
                  <a:pt x="0" y="80"/>
                  <a:pt x="3" y="69"/>
                  <a:pt x="7" y="57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8"/>
                  <a:pt x="46" y="12"/>
                  <a:pt x="58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40" y="12"/>
                  <a:pt x="150" y="18"/>
                  <a:pt x="158" y="27"/>
                </a:cubicBezTo>
                <a:cubicBezTo>
                  <a:pt x="167" y="36"/>
                  <a:pt x="175" y="46"/>
                  <a:pt x="180" y="57"/>
                </a:cubicBezTo>
                <a:cubicBezTo>
                  <a:pt x="184" y="69"/>
                  <a:pt x="187" y="80"/>
                  <a:pt x="187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80880" y="3185640"/>
            <a:ext cx="1600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组件初始化逻辑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0" name="任意多边形: 形状 149"/>
          <p:cNvSpPr/>
          <p:nvPr/>
        </p:nvSpPr>
        <p:spPr>
          <a:xfrm>
            <a:off x="371160" y="4000320"/>
            <a:ext cx="67320" cy="66960"/>
          </a:xfrm>
          <a:custGeom>
            <a:avLst/>
            <a:gdLst/>
            <a:ahLst/>
            <a:cxnLst/>
            <a:rect l="0" t="0" r="r" b="b"/>
            <a:pathLst>
              <a:path w="187" h="186">
                <a:moveTo>
                  <a:pt x="187" y="94"/>
                </a:moveTo>
                <a:cubicBezTo>
                  <a:pt x="187" y="106"/>
                  <a:pt x="184" y="118"/>
                  <a:pt x="180" y="129"/>
                </a:cubicBezTo>
                <a:cubicBezTo>
                  <a:pt x="175" y="140"/>
                  <a:pt x="167" y="150"/>
                  <a:pt x="158" y="159"/>
                </a:cubicBezTo>
                <a:cubicBezTo>
                  <a:pt x="150" y="168"/>
                  <a:pt x="140" y="174"/>
                  <a:pt x="128" y="179"/>
                </a:cubicBezTo>
                <a:cubicBezTo>
                  <a:pt x="117" y="184"/>
                  <a:pt x="105" y="186"/>
                  <a:pt x="93" y="186"/>
                </a:cubicBezTo>
                <a:cubicBezTo>
                  <a:pt x="81" y="186"/>
                  <a:pt x="69" y="184"/>
                  <a:pt x="58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9" y="150"/>
                  <a:pt x="12" y="140"/>
                  <a:pt x="7" y="129"/>
                </a:cubicBezTo>
                <a:cubicBezTo>
                  <a:pt x="3" y="118"/>
                  <a:pt x="0" y="106"/>
                  <a:pt x="0" y="94"/>
                </a:cubicBezTo>
                <a:cubicBezTo>
                  <a:pt x="0" y="80"/>
                  <a:pt x="3" y="69"/>
                  <a:pt x="7" y="57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8"/>
                  <a:pt x="46" y="12"/>
                  <a:pt x="58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40" y="12"/>
                  <a:pt x="150" y="18"/>
                  <a:pt x="158" y="27"/>
                </a:cubicBezTo>
                <a:cubicBezTo>
                  <a:pt x="167" y="36"/>
                  <a:pt x="175" y="46"/>
                  <a:pt x="180" y="57"/>
                </a:cubicBezTo>
                <a:cubicBezTo>
                  <a:pt x="184" y="69"/>
                  <a:pt x="187" y="80"/>
                  <a:pt x="187" y="94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571320" y="3593880"/>
            <a:ext cx="3429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多媒体解析器：处理文件上传请求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2" name="任意多边形: 形状 151"/>
          <p:cNvSpPr/>
          <p:nvPr/>
        </p:nvSpPr>
        <p:spPr>
          <a:xfrm>
            <a:off x="371160" y="4352760"/>
            <a:ext cx="67320" cy="66960"/>
          </a:xfrm>
          <a:custGeom>
            <a:avLst/>
            <a:gdLst/>
            <a:ahLst/>
            <a:cxnLst/>
            <a:rect l="0" t="0" r="r" b="b"/>
            <a:pathLst>
              <a:path w="187" h="186">
                <a:moveTo>
                  <a:pt x="187" y="94"/>
                </a:moveTo>
                <a:cubicBezTo>
                  <a:pt x="187" y="106"/>
                  <a:pt x="184" y="118"/>
                  <a:pt x="180" y="129"/>
                </a:cubicBezTo>
                <a:cubicBezTo>
                  <a:pt x="175" y="140"/>
                  <a:pt x="167" y="150"/>
                  <a:pt x="158" y="159"/>
                </a:cubicBezTo>
                <a:cubicBezTo>
                  <a:pt x="150" y="168"/>
                  <a:pt x="140" y="174"/>
                  <a:pt x="128" y="179"/>
                </a:cubicBezTo>
                <a:cubicBezTo>
                  <a:pt x="117" y="184"/>
                  <a:pt x="105" y="186"/>
                  <a:pt x="93" y="186"/>
                </a:cubicBezTo>
                <a:cubicBezTo>
                  <a:pt x="81" y="186"/>
                  <a:pt x="69" y="184"/>
                  <a:pt x="58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9" y="150"/>
                  <a:pt x="12" y="140"/>
                  <a:pt x="7" y="129"/>
                </a:cubicBezTo>
                <a:cubicBezTo>
                  <a:pt x="3" y="118"/>
                  <a:pt x="0" y="106"/>
                  <a:pt x="0" y="94"/>
                </a:cubicBezTo>
                <a:cubicBezTo>
                  <a:pt x="0" y="81"/>
                  <a:pt x="3" y="69"/>
                  <a:pt x="7" y="58"/>
                </a:cubicBezTo>
                <a:cubicBezTo>
                  <a:pt x="12" y="47"/>
                  <a:pt x="19" y="37"/>
                  <a:pt x="27" y="28"/>
                </a:cubicBezTo>
                <a:cubicBezTo>
                  <a:pt x="36" y="18"/>
                  <a:pt x="46" y="12"/>
                  <a:pt x="58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40" y="12"/>
                  <a:pt x="150" y="18"/>
                  <a:pt x="158" y="28"/>
                </a:cubicBezTo>
                <a:cubicBezTo>
                  <a:pt x="167" y="37"/>
                  <a:pt x="175" y="47"/>
                  <a:pt x="180" y="58"/>
                </a:cubicBezTo>
                <a:cubicBezTo>
                  <a:pt x="184" y="69"/>
                  <a:pt x="187" y="81"/>
                  <a:pt x="187" y="94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320" y="3946320"/>
            <a:ext cx="3429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视图解析器：解析视图名称并渲染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" name="任意多边形: 形状 153"/>
          <p:cNvSpPr/>
          <p:nvPr/>
        </p:nvSpPr>
        <p:spPr>
          <a:xfrm>
            <a:off x="5757840" y="1623960"/>
            <a:ext cx="6048720" cy="2152800"/>
          </a:xfrm>
          <a:custGeom>
            <a:avLst/>
            <a:gdLst/>
            <a:ahLst/>
            <a:cxnLst/>
            <a:rect l="0" t="0" r="r" b="b"/>
            <a:pathLst>
              <a:path w="16802" h="5980" fill="none">
                <a:moveTo>
                  <a:pt x="0" y="5676"/>
                </a:moveTo>
                <a:lnTo>
                  <a:pt x="0" y="304"/>
                </a:lnTo>
                <a:cubicBezTo>
                  <a:pt x="0" y="284"/>
                  <a:pt x="2" y="264"/>
                  <a:pt x="5" y="245"/>
                </a:cubicBezTo>
                <a:cubicBezTo>
                  <a:pt x="9" y="225"/>
                  <a:pt x="15" y="206"/>
                  <a:pt x="23" y="187"/>
                </a:cubicBezTo>
                <a:cubicBezTo>
                  <a:pt x="30" y="169"/>
                  <a:pt x="40" y="151"/>
                  <a:pt x="51" y="135"/>
                </a:cubicBezTo>
                <a:cubicBezTo>
                  <a:pt x="62" y="118"/>
                  <a:pt x="75" y="103"/>
                  <a:pt x="89" y="89"/>
                </a:cubicBezTo>
                <a:cubicBezTo>
                  <a:pt x="103" y="75"/>
                  <a:pt x="118" y="62"/>
                  <a:pt x="135" y="51"/>
                </a:cubicBezTo>
                <a:cubicBezTo>
                  <a:pt x="151" y="40"/>
                  <a:pt x="169" y="30"/>
                  <a:pt x="187" y="23"/>
                </a:cubicBezTo>
                <a:cubicBezTo>
                  <a:pt x="206" y="15"/>
                  <a:pt x="225" y="9"/>
                  <a:pt x="244" y="5"/>
                </a:cubicBezTo>
                <a:cubicBezTo>
                  <a:pt x="264" y="2"/>
                  <a:pt x="284" y="0"/>
                  <a:pt x="304" y="0"/>
                </a:cubicBezTo>
                <a:lnTo>
                  <a:pt x="16497" y="0"/>
                </a:lnTo>
                <a:cubicBezTo>
                  <a:pt x="16517" y="0"/>
                  <a:pt x="16537" y="2"/>
                  <a:pt x="16557" y="5"/>
                </a:cubicBezTo>
                <a:cubicBezTo>
                  <a:pt x="16576" y="9"/>
                  <a:pt x="16595" y="15"/>
                  <a:pt x="16614" y="23"/>
                </a:cubicBezTo>
                <a:cubicBezTo>
                  <a:pt x="16632" y="30"/>
                  <a:pt x="16650" y="40"/>
                  <a:pt x="16666" y="51"/>
                </a:cubicBezTo>
                <a:cubicBezTo>
                  <a:pt x="16683" y="62"/>
                  <a:pt x="16698" y="75"/>
                  <a:pt x="16712" y="89"/>
                </a:cubicBezTo>
                <a:cubicBezTo>
                  <a:pt x="16727" y="103"/>
                  <a:pt x="16739" y="118"/>
                  <a:pt x="16750" y="135"/>
                </a:cubicBezTo>
                <a:cubicBezTo>
                  <a:pt x="16761" y="151"/>
                  <a:pt x="16771" y="169"/>
                  <a:pt x="16778" y="187"/>
                </a:cubicBezTo>
                <a:cubicBezTo>
                  <a:pt x="16786" y="206"/>
                  <a:pt x="16792" y="225"/>
                  <a:pt x="16796" y="245"/>
                </a:cubicBezTo>
                <a:cubicBezTo>
                  <a:pt x="16800" y="264"/>
                  <a:pt x="16802" y="284"/>
                  <a:pt x="16802" y="304"/>
                </a:cubicBezTo>
                <a:lnTo>
                  <a:pt x="16802" y="5676"/>
                </a:lnTo>
                <a:cubicBezTo>
                  <a:pt x="16802" y="5696"/>
                  <a:pt x="16800" y="5716"/>
                  <a:pt x="16796" y="5735"/>
                </a:cubicBezTo>
                <a:cubicBezTo>
                  <a:pt x="16792" y="5755"/>
                  <a:pt x="16786" y="5774"/>
                  <a:pt x="16778" y="5792"/>
                </a:cubicBezTo>
                <a:cubicBezTo>
                  <a:pt x="16771" y="5811"/>
                  <a:pt x="16761" y="5828"/>
                  <a:pt x="16750" y="5845"/>
                </a:cubicBezTo>
                <a:cubicBezTo>
                  <a:pt x="16739" y="5862"/>
                  <a:pt x="16727" y="5877"/>
                  <a:pt x="16712" y="5891"/>
                </a:cubicBezTo>
                <a:cubicBezTo>
                  <a:pt x="16698" y="5905"/>
                  <a:pt x="16683" y="5918"/>
                  <a:pt x="16666" y="5929"/>
                </a:cubicBezTo>
                <a:cubicBezTo>
                  <a:pt x="16650" y="5940"/>
                  <a:pt x="16632" y="5949"/>
                  <a:pt x="16614" y="5957"/>
                </a:cubicBezTo>
                <a:cubicBezTo>
                  <a:pt x="16595" y="5965"/>
                  <a:pt x="16576" y="5970"/>
                  <a:pt x="16557" y="5974"/>
                </a:cubicBezTo>
                <a:cubicBezTo>
                  <a:pt x="16537" y="5978"/>
                  <a:pt x="16517" y="5980"/>
                  <a:pt x="16497" y="5980"/>
                </a:cubicBezTo>
                <a:lnTo>
                  <a:pt x="304" y="5980"/>
                </a:lnTo>
                <a:cubicBezTo>
                  <a:pt x="284" y="5980"/>
                  <a:pt x="264" y="5978"/>
                  <a:pt x="244" y="5974"/>
                </a:cubicBezTo>
                <a:cubicBezTo>
                  <a:pt x="225" y="5970"/>
                  <a:pt x="206" y="5965"/>
                  <a:pt x="187" y="5957"/>
                </a:cubicBezTo>
                <a:cubicBezTo>
                  <a:pt x="169" y="5949"/>
                  <a:pt x="151" y="5940"/>
                  <a:pt x="135" y="5929"/>
                </a:cubicBezTo>
                <a:cubicBezTo>
                  <a:pt x="118" y="5918"/>
                  <a:pt x="103" y="5905"/>
                  <a:pt x="89" y="5891"/>
                </a:cubicBezTo>
                <a:cubicBezTo>
                  <a:pt x="75" y="5877"/>
                  <a:pt x="62" y="5862"/>
                  <a:pt x="51" y="5845"/>
                </a:cubicBezTo>
                <a:cubicBezTo>
                  <a:pt x="40" y="5828"/>
                  <a:pt x="30" y="5811"/>
                  <a:pt x="23" y="5792"/>
                </a:cubicBezTo>
                <a:cubicBezTo>
                  <a:pt x="15" y="5774"/>
                  <a:pt x="9" y="5755"/>
                  <a:pt x="5" y="5735"/>
                </a:cubicBezTo>
                <a:cubicBezTo>
                  <a:pt x="2" y="5716"/>
                  <a:pt x="0" y="5696"/>
                  <a:pt x="0" y="5676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8" name="图片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5754645" y="1661400"/>
            <a:ext cx="5733720" cy="214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文本框 158"/>
          <p:cNvSpPr txBox="1"/>
          <p:nvPr/>
        </p:nvSpPr>
        <p:spPr>
          <a:xfrm>
            <a:off x="571320" y="4298760"/>
            <a:ext cx="38392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异常解析器：处理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Handler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抛出的异常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任意多边形: 形状 15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1" name="任意多边形: 形状 16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2" name="任意多边形: 形状 161"/>
          <p:cNvSpPr/>
          <p:nvPr/>
        </p:nvSpPr>
        <p:spPr>
          <a:xfrm>
            <a:off x="752400" y="933120"/>
            <a:ext cx="5058000" cy="619560"/>
          </a:xfrm>
          <a:custGeom>
            <a:avLst/>
            <a:gdLst/>
            <a:ahLst/>
            <a:cxnLst/>
            <a:rect l="0" t="0" r="r" b="b"/>
            <a:pathLst>
              <a:path w="14050" h="1721">
                <a:moveTo>
                  <a:pt x="0" y="0"/>
                </a:moveTo>
                <a:lnTo>
                  <a:pt x="14050" y="0"/>
                </a:lnTo>
                <a:lnTo>
                  <a:pt x="14050" y="1721"/>
                </a:lnTo>
                <a:lnTo>
                  <a:pt x="0" y="1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340920" y="339120"/>
            <a:ext cx="3319272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请求处理核心逻辑</a:t>
            </a:r>
            <a:endParaRPr lang="zh-CN" sz="2700" b="1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4" name="任意多边形: 形状 163"/>
          <p:cNvSpPr/>
          <p:nvPr/>
        </p:nvSpPr>
        <p:spPr>
          <a:xfrm>
            <a:off x="838080" y="4267080"/>
            <a:ext cx="10515960" cy="9720"/>
          </a:xfrm>
          <a:custGeom>
            <a:avLst/>
            <a:gdLst/>
            <a:ahLst/>
            <a:cxnLst/>
            <a:rect l="0" t="0" r="r" b="b"/>
            <a:pathLst>
              <a:path w="29211" h="27">
                <a:moveTo>
                  <a:pt x="0" y="0"/>
                </a:moveTo>
                <a:lnTo>
                  <a:pt x="29211" y="0"/>
                </a:lnTo>
                <a:lnTo>
                  <a:pt x="292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858240" y="1137600"/>
            <a:ext cx="276606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doService</a:t>
            </a:r>
            <a:r>
              <a:rPr lang="zh-CN" sz="15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sz="15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doDispatch</a:t>
            </a:r>
            <a:r>
              <a:rPr lang="zh-CN" sz="15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协作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838080" y="2288880"/>
            <a:ext cx="53505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doService</a:t>
            </a:r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预处理请求，设置属性并调用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doDispatch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838080" y="2641320"/>
            <a:ext cx="275653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doDispatch</a:t>
            </a:r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核心调度逻辑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1143000" y="2955600"/>
            <a:ext cx="1600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检查多媒体请求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1143000" y="3260520"/>
            <a:ext cx="217805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Handler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与适配器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1143000" y="3574800"/>
            <a:ext cx="240665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Handler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并处理异常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1143000" y="3889080"/>
            <a:ext cx="2057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渲染视图并处理结果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838080" y="4479480"/>
            <a:ext cx="13754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视图渲染机制</a:t>
            </a:r>
            <a:endParaRPr lang="zh-CN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838080" y="4908240"/>
            <a:ext cx="272224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render</a:t>
            </a:r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方法：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完成视图渲染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838080" y="5250960"/>
            <a:ext cx="454596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resolveViewName</a:t>
            </a:r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将视图名解析为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View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实例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838080" y="5603400"/>
            <a:ext cx="487108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applyDefaultViewName</a:t>
            </a:r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无视图时设置默认视图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任意多边形: 形状 17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7" name="任意多边形: 形状 17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" name="任意多边形: 形状 177"/>
          <p:cNvSpPr/>
          <p:nvPr/>
        </p:nvSpPr>
        <p:spPr>
          <a:xfrm>
            <a:off x="752400" y="933120"/>
            <a:ext cx="5058000" cy="619560"/>
          </a:xfrm>
          <a:custGeom>
            <a:avLst/>
            <a:gdLst/>
            <a:ahLst/>
            <a:cxnLst/>
            <a:rect l="0" t="0" r="r" b="b"/>
            <a:pathLst>
              <a:path w="14050" h="1721">
                <a:moveTo>
                  <a:pt x="0" y="0"/>
                </a:moveTo>
                <a:lnTo>
                  <a:pt x="14050" y="0"/>
                </a:lnTo>
                <a:lnTo>
                  <a:pt x="14050" y="1721"/>
                </a:lnTo>
                <a:lnTo>
                  <a:pt x="0" y="1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340920" y="339120"/>
            <a:ext cx="3319272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异常处理与拦截器</a:t>
            </a:r>
            <a:endParaRPr lang="zh-CN" sz="2700" b="1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858240" y="1137600"/>
            <a:ext cx="391858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5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异常处理流程、拦截器机制与错误处理</a:t>
            </a:r>
            <a:endParaRPr lang="zh-CN" sz="1500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1" name="任意多边形: 形状 180"/>
          <p:cNvSpPr/>
          <p:nvPr/>
        </p:nvSpPr>
        <p:spPr>
          <a:xfrm>
            <a:off x="990360" y="308592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4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5" y="140"/>
                  <a:pt x="168" y="150"/>
                  <a:pt x="159" y="159"/>
                </a:cubicBezTo>
                <a:cubicBezTo>
                  <a:pt x="151" y="168"/>
                  <a:pt x="141" y="174"/>
                  <a:pt x="129" y="179"/>
                </a:cubicBezTo>
                <a:cubicBezTo>
                  <a:pt x="118" y="184"/>
                  <a:pt x="105" y="186"/>
                  <a:pt x="93" y="186"/>
                </a:cubicBezTo>
                <a:cubicBezTo>
                  <a:pt x="80" y="186"/>
                  <a:pt x="69" y="184"/>
                  <a:pt x="57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9" y="150"/>
                  <a:pt x="12" y="140"/>
                  <a:pt x="7" y="129"/>
                </a:cubicBezTo>
                <a:cubicBezTo>
                  <a:pt x="3" y="118"/>
                  <a:pt x="0" y="106"/>
                  <a:pt x="0" y="94"/>
                </a:cubicBezTo>
                <a:cubicBezTo>
                  <a:pt x="0" y="81"/>
                  <a:pt x="3" y="70"/>
                  <a:pt x="7" y="58"/>
                </a:cubicBezTo>
                <a:cubicBezTo>
                  <a:pt x="12" y="47"/>
                  <a:pt x="19" y="37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9" y="2"/>
                  <a:pt x="80" y="0"/>
                  <a:pt x="93" y="0"/>
                </a:cubicBezTo>
                <a:cubicBezTo>
                  <a:pt x="105" y="0"/>
                  <a:pt x="118" y="2"/>
                  <a:pt x="129" y="7"/>
                </a:cubicBezTo>
                <a:cubicBezTo>
                  <a:pt x="141" y="12"/>
                  <a:pt x="151" y="18"/>
                  <a:pt x="159" y="27"/>
                </a:cubicBezTo>
                <a:cubicBezTo>
                  <a:pt x="168" y="37"/>
                  <a:pt x="175" y="47"/>
                  <a:pt x="179" y="58"/>
                </a:cubicBezTo>
                <a:cubicBezTo>
                  <a:pt x="184" y="70"/>
                  <a:pt x="186" y="81"/>
                  <a:pt x="186" y="94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838080" y="2679480"/>
            <a:ext cx="13754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异常处理流程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3" name="任意多边形: 形状 182"/>
          <p:cNvSpPr/>
          <p:nvPr/>
        </p:nvSpPr>
        <p:spPr>
          <a:xfrm>
            <a:off x="990360" y="340020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4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5" y="141"/>
                  <a:pt x="168" y="151"/>
                  <a:pt x="159" y="159"/>
                </a:cubicBezTo>
                <a:cubicBezTo>
                  <a:pt x="151" y="168"/>
                  <a:pt x="141" y="175"/>
                  <a:pt x="129" y="179"/>
                </a:cubicBezTo>
                <a:cubicBezTo>
                  <a:pt x="118" y="184"/>
                  <a:pt x="105" y="186"/>
                  <a:pt x="93" y="186"/>
                </a:cubicBezTo>
                <a:cubicBezTo>
                  <a:pt x="80" y="186"/>
                  <a:pt x="69" y="184"/>
                  <a:pt x="57" y="179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9" y="151"/>
                  <a:pt x="12" y="141"/>
                  <a:pt x="7" y="129"/>
                </a:cubicBezTo>
                <a:cubicBezTo>
                  <a:pt x="3" y="118"/>
                  <a:pt x="0" y="106"/>
                  <a:pt x="0" y="94"/>
                </a:cubicBezTo>
                <a:cubicBezTo>
                  <a:pt x="0" y="80"/>
                  <a:pt x="3" y="69"/>
                  <a:pt x="7" y="57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9" y="2"/>
                  <a:pt x="80" y="0"/>
                  <a:pt x="93" y="0"/>
                </a:cubicBezTo>
                <a:cubicBezTo>
                  <a:pt x="105" y="0"/>
                  <a:pt x="118" y="2"/>
                  <a:pt x="129" y="7"/>
                </a:cubicBezTo>
                <a:cubicBezTo>
                  <a:pt x="141" y="12"/>
                  <a:pt x="151" y="19"/>
                  <a:pt x="159" y="27"/>
                </a:cubicBezTo>
                <a:cubicBezTo>
                  <a:pt x="168" y="36"/>
                  <a:pt x="175" y="46"/>
                  <a:pt x="179" y="57"/>
                </a:cubicBezTo>
                <a:cubicBezTo>
                  <a:pt x="184" y="69"/>
                  <a:pt x="186" y="80"/>
                  <a:pt x="186" y="94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238400" y="3031920"/>
            <a:ext cx="521906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processHandlerException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：处理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Handler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抛出的异常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238400" y="3346200"/>
            <a:ext cx="458978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noHandlerFound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：处理无匹配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Handler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的情况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6" name="任意多边形: 形状 185"/>
          <p:cNvSpPr/>
          <p:nvPr/>
        </p:nvSpPr>
        <p:spPr>
          <a:xfrm>
            <a:off x="990360" y="418140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2"/>
                </a:moveTo>
                <a:cubicBezTo>
                  <a:pt x="186" y="105"/>
                  <a:pt x="184" y="116"/>
                  <a:pt x="179" y="128"/>
                </a:cubicBezTo>
                <a:cubicBezTo>
                  <a:pt x="175" y="140"/>
                  <a:pt x="168" y="150"/>
                  <a:pt x="159" y="159"/>
                </a:cubicBezTo>
                <a:cubicBezTo>
                  <a:pt x="151" y="167"/>
                  <a:pt x="141" y="174"/>
                  <a:pt x="129" y="179"/>
                </a:cubicBezTo>
                <a:cubicBezTo>
                  <a:pt x="118" y="184"/>
                  <a:pt x="105" y="186"/>
                  <a:pt x="93" y="186"/>
                </a:cubicBezTo>
                <a:cubicBezTo>
                  <a:pt x="80" y="186"/>
                  <a:pt x="69" y="184"/>
                  <a:pt x="57" y="179"/>
                </a:cubicBezTo>
                <a:cubicBezTo>
                  <a:pt x="46" y="174"/>
                  <a:pt x="36" y="167"/>
                  <a:pt x="27" y="159"/>
                </a:cubicBezTo>
                <a:cubicBezTo>
                  <a:pt x="19" y="150"/>
                  <a:pt x="12" y="140"/>
                  <a:pt x="7" y="128"/>
                </a:cubicBezTo>
                <a:cubicBezTo>
                  <a:pt x="3" y="116"/>
                  <a:pt x="0" y="105"/>
                  <a:pt x="0" y="92"/>
                </a:cubicBezTo>
                <a:cubicBezTo>
                  <a:pt x="0" y="80"/>
                  <a:pt x="3" y="68"/>
                  <a:pt x="7" y="57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8"/>
                  <a:pt x="46" y="11"/>
                  <a:pt x="57" y="7"/>
                </a:cubicBezTo>
                <a:cubicBezTo>
                  <a:pt x="69" y="2"/>
                  <a:pt x="80" y="0"/>
                  <a:pt x="93" y="0"/>
                </a:cubicBezTo>
                <a:cubicBezTo>
                  <a:pt x="105" y="0"/>
                  <a:pt x="118" y="2"/>
                  <a:pt x="129" y="7"/>
                </a:cubicBezTo>
                <a:cubicBezTo>
                  <a:pt x="141" y="11"/>
                  <a:pt x="151" y="18"/>
                  <a:pt x="159" y="27"/>
                </a:cubicBezTo>
                <a:cubicBezTo>
                  <a:pt x="168" y="36"/>
                  <a:pt x="175" y="46"/>
                  <a:pt x="179" y="57"/>
                </a:cubicBezTo>
                <a:cubicBezTo>
                  <a:pt x="184" y="68"/>
                  <a:pt x="186" y="80"/>
                  <a:pt x="186" y="92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838080" y="3774600"/>
            <a:ext cx="114617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拦截器机制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8" name="任意多边形: 形状 187"/>
          <p:cNvSpPr/>
          <p:nvPr/>
        </p:nvSpPr>
        <p:spPr>
          <a:xfrm>
            <a:off x="990360" y="448596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4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5" y="141"/>
                  <a:pt x="168" y="151"/>
                  <a:pt x="159" y="159"/>
                </a:cubicBezTo>
                <a:cubicBezTo>
                  <a:pt x="151" y="168"/>
                  <a:pt x="141" y="175"/>
                  <a:pt x="129" y="180"/>
                </a:cubicBezTo>
                <a:cubicBezTo>
                  <a:pt x="118" y="184"/>
                  <a:pt x="105" y="187"/>
                  <a:pt x="93" y="187"/>
                </a:cubicBezTo>
                <a:cubicBezTo>
                  <a:pt x="80" y="187"/>
                  <a:pt x="69" y="184"/>
                  <a:pt x="57" y="180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9" y="151"/>
                  <a:pt x="12" y="141"/>
                  <a:pt x="7" y="129"/>
                </a:cubicBezTo>
                <a:cubicBezTo>
                  <a:pt x="3" y="118"/>
                  <a:pt x="0" y="106"/>
                  <a:pt x="0" y="94"/>
                </a:cubicBezTo>
                <a:cubicBezTo>
                  <a:pt x="0" y="82"/>
                  <a:pt x="3" y="70"/>
                  <a:pt x="7" y="59"/>
                </a:cubicBezTo>
                <a:cubicBezTo>
                  <a:pt x="12" y="47"/>
                  <a:pt x="19" y="37"/>
                  <a:pt x="27" y="28"/>
                </a:cubicBezTo>
                <a:cubicBezTo>
                  <a:pt x="36" y="19"/>
                  <a:pt x="46" y="12"/>
                  <a:pt x="57" y="7"/>
                </a:cubicBezTo>
                <a:cubicBezTo>
                  <a:pt x="69" y="3"/>
                  <a:pt x="80" y="0"/>
                  <a:pt x="93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1" y="12"/>
                  <a:pt x="151" y="19"/>
                  <a:pt x="159" y="28"/>
                </a:cubicBezTo>
                <a:cubicBezTo>
                  <a:pt x="168" y="37"/>
                  <a:pt x="175" y="47"/>
                  <a:pt x="179" y="59"/>
                </a:cubicBezTo>
                <a:cubicBezTo>
                  <a:pt x="184" y="70"/>
                  <a:pt x="186" y="82"/>
                  <a:pt x="186" y="94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1238400" y="4127040"/>
            <a:ext cx="647827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triggerAfterCompletion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：逆向调用拦截器的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afterCompletion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1238400" y="4431960"/>
            <a:ext cx="668718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拦截器执行逻辑：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preHandler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false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时立即触发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afterCompletion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1" name="任意多边形: 形状 190"/>
          <p:cNvSpPr/>
          <p:nvPr/>
        </p:nvSpPr>
        <p:spPr>
          <a:xfrm>
            <a:off x="990360" y="526716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4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5" y="140"/>
                  <a:pt x="168" y="150"/>
                  <a:pt x="159" y="159"/>
                </a:cubicBezTo>
                <a:cubicBezTo>
                  <a:pt x="151" y="168"/>
                  <a:pt x="141" y="174"/>
                  <a:pt x="129" y="179"/>
                </a:cubicBezTo>
                <a:cubicBezTo>
                  <a:pt x="118" y="184"/>
                  <a:pt x="105" y="186"/>
                  <a:pt x="93" y="186"/>
                </a:cubicBezTo>
                <a:cubicBezTo>
                  <a:pt x="80" y="186"/>
                  <a:pt x="69" y="184"/>
                  <a:pt x="57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9" y="150"/>
                  <a:pt x="12" y="140"/>
                  <a:pt x="7" y="129"/>
                </a:cubicBezTo>
                <a:cubicBezTo>
                  <a:pt x="3" y="118"/>
                  <a:pt x="0" y="106"/>
                  <a:pt x="0" y="94"/>
                </a:cubicBezTo>
                <a:cubicBezTo>
                  <a:pt x="0" y="81"/>
                  <a:pt x="3" y="68"/>
                  <a:pt x="7" y="57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9" y="2"/>
                  <a:pt x="80" y="0"/>
                  <a:pt x="93" y="0"/>
                </a:cubicBezTo>
                <a:cubicBezTo>
                  <a:pt x="105" y="0"/>
                  <a:pt x="118" y="2"/>
                  <a:pt x="129" y="7"/>
                </a:cubicBezTo>
                <a:cubicBezTo>
                  <a:pt x="141" y="12"/>
                  <a:pt x="151" y="18"/>
                  <a:pt x="159" y="27"/>
                </a:cubicBezTo>
                <a:cubicBezTo>
                  <a:pt x="168" y="36"/>
                  <a:pt x="175" y="46"/>
                  <a:pt x="179" y="57"/>
                </a:cubicBezTo>
                <a:cubicBezTo>
                  <a:pt x="184" y="68"/>
                  <a:pt x="186" y="81"/>
                  <a:pt x="186" y="94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2" name="文本框 191"/>
          <p:cNvSpPr txBox="1"/>
          <p:nvPr/>
        </p:nvSpPr>
        <p:spPr>
          <a:xfrm>
            <a:off x="838080" y="4860720"/>
            <a:ext cx="91694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错误处理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1238400" y="5213160"/>
            <a:ext cx="627126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triggerAfterCompletionWithError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：处理带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Error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对象的异常场景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任意多边形: 形状 19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" name="任意多边形: 形状 194"/>
          <p:cNvSpPr/>
          <p:nvPr/>
        </p:nvSpPr>
        <p:spPr>
          <a:xfrm>
            <a:off x="0" y="1905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340920" y="339120"/>
            <a:ext cx="2904363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最佳实践与总结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7" name="任意多边形: 形状 196"/>
          <p:cNvSpPr/>
          <p:nvPr/>
        </p:nvSpPr>
        <p:spPr>
          <a:xfrm>
            <a:off x="380880" y="2152515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3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4" y="140"/>
                  <a:pt x="168" y="150"/>
                  <a:pt x="159" y="159"/>
                </a:cubicBezTo>
                <a:cubicBezTo>
                  <a:pt x="150" y="168"/>
                  <a:pt x="139" y="174"/>
                  <a:pt x="128" y="179"/>
                </a:cubicBezTo>
                <a:cubicBezTo>
                  <a:pt x="117" y="184"/>
                  <a:pt x="105" y="186"/>
                  <a:pt x="92" y="186"/>
                </a:cubicBezTo>
                <a:cubicBezTo>
                  <a:pt x="80" y="186"/>
                  <a:pt x="68" y="184"/>
                  <a:pt x="57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8" y="150"/>
                  <a:pt x="12" y="140"/>
                  <a:pt x="7" y="129"/>
                </a:cubicBezTo>
                <a:cubicBezTo>
                  <a:pt x="2" y="118"/>
                  <a:pt x="0" y="106"/>
                  <a:pt x="0" y="93"/>
                </a:cubicBezTo>
                <a:cubicBezTo>
                  <a:pt x="0" y="81"/>
                  <a:pt x="2" y="69"/>
                  <a:pt x="7" y="58"/>
                </a:cubicBezTo>
                <a:cubicBezTo>
                  <a:pt x="12" y="47"/>
                  <a:pt x="18" y="37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8" y="2"/>
                  <a:pt x="80" y="0"/>
                  <a:pt x="92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39" y="12"/>
                  <a:pt x="150" y="18"/>
                  <a:pt x="159" y="27"/>
                </a:cubicBezTo>
                <a:cubicBezTo>
                  <a:pt x="168" y="37"/>
                  <a:pt x="174" y="47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380880" y="1661400"/>
            <a:ext cx="914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学习重点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628560" y="2050530"/>
            <a:ext cx="7342505" cy="553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无需掌握所有方法细节，重点理解核心流程（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doService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doDispatch</a:t>
            </a:r>
            <a:r>
              <a:rPr lang="zh-CN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  <a:p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0" name="任意多边形: 形状 199"/>
          <p:cNvSpPr/>
          <p:nvPr/>
        </p:nvSpPr>
        <p:spPr>
          <a:xfrm>
            <a:off x="380880" y="271440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3"/>
                </a:moveTo>
                <a:cubicBezTo>
                  <a:pt x="186" y="105"/>
                  <a:pt x="184" y="117"/>
                  <a:pt x="179" y="128"/>
                </a:cubicBezTo>
                <a:cubicBezTo>
                  <a:pt x="174" y="141"/>
                  <a:pt x="168" y="151"/>
                  <a:pt x="159" y="159"/>
                </a:cubicBezTo>
                <a:cubicBezTo>
                  <a:pt x="150" y="168"/>
                  <a:pt x="139" y="175"/>
                  <a:pt x="128" y="179"/>
                </a:cubicBezTo>
                <a:cubicBezTo>
                  <a:pt x="117" y="184"/>
                  <a:pt x="105" y="186"/>
                  <a:pt x="92" y="186"/>
                </a:cubicBezTo>
                <a:cubicBezTo>
                  <a:pt x="80" y="186"/>
                  <a:pt x="68" y="184"/>
                  <a:pt x="57" y="179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8" y="151"/>
                  <a:pt x="12" y="141"/>
                  <a:pt x="7" y="128"/>
                </a:cubicBezTo>
                <a:cubicBezTo>
                  <a:pt x="2" y="117"/>
                  <a:pt x="0" y="105"/>
                  <a:pt x="0" y="93"/>
                </a:cubicBezTo>
                <a:cubicBezTo>
                  <a:pt x="0" y="80"/>
                  <a:pt x="2" y="69"/>
                  <a:pt x="7" y="57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2"/>
                  <a:pt x="80" y="0"/>
                  <a:pt x="92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39" y="12"/>
                  <a:pt x="150" y="19"/>
                  <a:pt x="159" y="27"/>
                </a:cubicBezTo>
                <a:cubicBezTo>
                  <a:pt x="168" y="36"/>
                  <a:pt x="174" y="46"/>
                  <a:pt x="179" y="57"/>
                </a:cubicBezTo>
                <a:cubicBezTo>
                  <a:pt x="184" y="69"/>
                  <a:pt x="186" y="80"/>
                  <a:pt x="186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28560" y="2584200"/>
            <a:ext cx="5029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核心方法作用：请求分发、处理器调用、视图渲染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3" name="任意多边形: 形状 202"/>
          <p:cNvSpPr/>
          <p:nvPr/>
        </p:nvSpPr>
        <p:spPr>
          <a:xfrm>
            <a:off x="380880" y="3600135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3"/>
                </a:moveTo>
                <a:cubicBezTo>
                  <a:pt x="186" y="105"/>
                  <a:pt x="184" y="117"/>
                  <a:pt x="179" y="128"/>
                </a:cubicBezTo>
                <a:cubicBezTo>
                  <a:pt x="174" y="140"/>
                  <a:pt x="168" y="150"/>
                  <a:pt x="159" y="158"/>
                </a:cubicBezTo>
                <a:cubicBezTo>
                  <a:pt x="150" y="168"/>
                  <a:pt x="139" y="175"/>
                  <a:pt x="128" y="180"/>
                </a:cubicBezTo>
                <a:cubicBezTo>
                  <a:pt x="117" y="184"/>
                  <a:pt x="105" y="187"/>
                  <a:pt x="92" y="187"/>
                </a:cubicBezTo>
                <a:cubicBezTo>
                  <a:pt x="80" y="187"/>
                  <a:pt x="68" y="184"/>
                  <a:pt x="57" y="180"/>
                </a:cubicBezTo>
                <a:cubicBezTo>
                  <a:pt x="46" y="175"/>
                  <a:pt x="36" y="168"/>
                  <a:pt x="27" y="158"/>
                </a:cubicBezTo>
                <a:cubicBezTo>
                  <a:pt x="18" y="150"/>
                  <a:pt x="12" y="140"/>
                  <a:pt x="7" y="128"/>
                </a:cubicBezTo>
                <a:cubicBezTo>
                  <a:pt x="2" y="117"/>
                  <a:pt x="0" y="105"/>
                  <a:pt x="0" y="93"/>
                </a:cubicBezTo>
                <a:cubicBezTo>
                  <a:pt x="0" y="81"/>
                  <a:pt x="2" y="69"/>
                  <a:pt x="7" y="58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cubicBezTo>
                  <a:pt x="105" y="0"/>
                  <a:pt x="117" y="3"/>
                  <a:pt x="128" y="7"/>
                </a:cubicBezTo>
                <a:cubicBezTo>
                  <a:pt x="139" y="12"/>
                  <a:pt x="150" y="19"/>
                  <a:pt x="159" y="27"/>
                </a:cubicBezTo>
                <a:cubicBezTo>
                  <a:pt x="168" y="36"/>
                  <a:pt x="174" y="46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380880" y="3147480"/>
            <a:ext cx="914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实践建议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5" name="任意多边形: 形状 204"/>
          <p:cNvSpPr/>
          <p:nvPr/>
        </p:nvSpPr>
        <p:spPr>
          <a:xfrm>
            <a:off x="380880" y="4104975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3"/>
                </a:moveTo>
                <a:cubicBezTo>
                  <a:pt x="186" y="105"/>
                  <a:pt x="184" y="118"/>
                  <a:pt x="179" y="129"/>
                </a:cubicBezTo>
                <a:cubicBezTo>
                  <a:pt x="174" y="141"/>
                  <a:pt x="168" y="151"/>
                  <a:pt x="159" y="159"/>
                </a:cubicBezTo>
                <a:cubicBezTo>
                  <a:pt x="150" y="168"/>
                  <a:pt x="139" y="175"/>
                  <a:pt x="128" y="179"/>
                </a:cubicBezTo>
                <a:cubicBezTo>
                  <a:pt x="117" y="184"/>
                  <a:pt x="105" y="187"/>
                  <a:pt x="92" y="187"/>
                </a:cubicBezTo>
                <a:cubicBezTo>
                  <a:pt x="80" y="187"/>
                  <a:pt x="68" y="184"/>
                  <a:pt x="57" y="179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8" y="151"/>
                  <a:pt x="12" y="141"/>
                  <a:pt x="7" y="129"/>
                </a:cubicBezTo>
                <a:cubicBezTo>
                  <a:pt x="2" y="118"/>
                  <a:pt x="0" y="105"/>
                  <a:pt x="0" y="93"/>
                </a:cubicBezTo>
                <a:cubicBezTo>
                  <a:pt x="0" y="81"/>
                  <a:pt x="2" y="69"/>
                  <a:pt x="7" y="57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cubicBezTo>
                  <a:pt x="105" y="0"/>
                  <a:pt x="117" y="3"/>
                  <a:pt x="128" y="7"/>
                </a:cubicBezTo>
                <a:cubicBezTo>
                  <a:pt x="139" y="12"/>
                  <a:pt x="150" y="19"/>
                  <a:pt x="159" y="27"/>
                </a:cubicBezTo>
                <a:cubicBezTo>
                  <a:pt x="168" y="36"/>
                  <a:pt x="174" y="46"/>
                  <a:pt x="179" y="57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628560" y="3517560"/>
            <a:ext cx="372745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合理配置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web.xml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SpringMVC.xml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628560" y="3984300"/>
            <a:ext cx="5943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理解初始化策略与请求处理流程，便于问题排查与性能优化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380880" y="4404900"/>
            <a:ext cx="457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380880" y="4774980"/>
            <a:ext cx="702119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前端控制器是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 MVC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的“大脑”，负责协调各组件完成请求处理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752400" y="933120"/>
            <a:ext cx="5058000" cy="619560"/>
          </a:xfrm>
          <a:custGeom>
            <a:avLst/>
            <a:gdLst/>
            <a:ahLst/>
            <a:cxnLst/>
            <a:rect l="0" t="0" r="r" b="b"/>
            <a:pathLst>
              <a:path w="14050" h="1721">
                <a:moveTo>
                  <a:pt x="0" y="0"/>
                </a:moveTo>
                <a:lnTo>
                  <a:pt x="14050" y="0"/>
                </a:lnTo>
                <a:lnTo>
                  <a:pt x="14050" y="1721"/>
                </a:lnTo>
                <a:lnTo>
                  <a:pt x="0" y="1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40920" y="339120"/>
            <a:ext cx="2904363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视图解析器概述</a:t>
            </a:r>
            <a:endParaRPr lang="zh-CN" sz="2700" b="1" i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58240" y="1130760"/>
            <a:ext cx="193624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视图解析器概述</a:t>
            </a:r>
            <a:endParaRPr lang="zh-CN" sz="1800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38080" y="3698640"/>
            <a:ext cx="7493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作用：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将逻辑视图名称解析为具体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View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对象，携带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数据反馈给浏览器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38080" y="4146120"/>
            <a:ext cx="863663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核心流程：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Controller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返回逻辑视图名 → 视图解析器解析 → 生成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View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 → 渲染视图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38080" y="4603320"/>
            <a:ext cx="6172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关键价值：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解耦视图逻辑与物理实现，提升灵活性与可维护性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768927" y="2078182"/>
            <a:ext cx="4935682" cy="3886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8"/>
          <p:cNvSpPr txBox="1"/>
          <p:nvPr>
            <p:custDataLst>
              <p:tags r:id="rId1"/>
            </p:custDataLst>
          </p:nvPr>
        </p:nvSpPr>
        <p:spPr>
          <a:xfrm>
            <a:off x="1104734" y="2234419"/>
            <a:ext cx="4097814" cy="33057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indent="457200">
              <a:lnSpc>
                <a:spcPct val="150000"/>
              </a:lnSpc>
            </a:pPr>
            <a:r>
              <a:rPr lang="zh-CN" altLang="zh-CN" dirty="0"/>
              <a:t>模型代表了</a:t>
            </a:r>
            <a:r>
              <a:rPr lang="en-US" altLang="zh-CN" dirty="0"/>
              <a:t> Web </a:t>
            </a:r>
            <a:r>
              <a:rPr lang="zh-CN" altLang="zh-CN" dirty="0"/>
              <a:t>应用中的核心功能，包括</a:t>
            </a:r>
            <a:r>
              <a:rPr lang="zh-CN" altLang="zh-CN" b="1" dirty="0"/>
              <a:t>业务逻辑层</a:t>
            </a:r>
            <a:r>
              <a:rPr lang="zh-CN" altLang="zh-CN" dirty="0"/>
              <a:t>和</a:t>
            </a:r>
            <a:r>
              <a:rPr lang="zh-CN" altLang="zh-CN" b="1" dirty="0"/>
              <a:t>数据库访问层</a:t>
            </a:r>
            <a:r>
              <a:rPr lang="zh-CN" altLang="zh-CN" dirty="0"/>
              <a:t>。在</a:t>
            </a:r>
            <a:r>
              <a:rPr lang="en-US" altLang="zh-CN" dirty="0"/>
              <a:t>Java Web</a:t>
            </a:r>
            <a:r>
              <a:rPr lang="zh-CN" altLang="zh-CN" dirty="0"/>
              <a:t>应用中，业务逻辑层一般由</a:t>
            </a:r>
            <a:r>
              <a:rPr lang="en-US" altLang="zh-CN" dirty="0"/>
              <a:t> Java Bean </a:t>
            </a:r>
            <a:r>
              <a:rPr lang="zh-CN" altLang="zh-CN" dirty="0"/>
              <a:t>或</a:t>
            </a:r>
            <a:r>
              <a:rPr lang="en-US" altLang="zh-CN" dirty="0"/>
              <a:t> EJB </a:t>
            </a:r>
            <a:r>
              <a:rPr lang="zh-CN" altLang="zh-CN" dirty="0"/>
              <a:t>构建。数据访问层</a:t>
            </a:r>
            <a:r>
              <a:rPr lang="en-US" altLang="zh-CN" dirty="0"/>
              <a:t>(</a:t>
            </a:r>
            <a:r>
              <a:rPr lang="zh-CN" altLang="zh-CN" dirty="0"/>
              <a:t>数据持久层</a:t>
            </a:r>
            <a:r>
              <a:rPr lang="en-US" altLang="zh-CN" dirty="0"/>
              <a:t>)</a:t>
            </a:r>
            <a:r>
              <a:rPr lang="zh-CN" altLang="zh-CN" dirty="0"/>
              <a:t>则通常应用</a:t>
            </a:r>
            <a:r>
              <a:rPr lang="en-US" altLang="zh-CN" dirty="0"/>
              <a:t>JDBC</a:t>
            </a:r>
            <a:r>
              <a:rPr lang="zh-CN" altLang="zh-CN" dirty="0"/>
              <a:t>或</a:t>
            </a:r>
            <a:r>
              <a:rPr lang="en-US" altLang="zh-CN" dirty="0"/>
              <a:t> Hibernate </a:t>
            </a:r>
            <a:r>
              <a:rPr lang="zh-CN" altLang="zh-CN" dirty="0"/>
              <a:t>来构建，主要负责与数据库打交道，例如从数据库中取数据、向数据库中保存数据等。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rgbClr val="595959"/>
              </a:solidFill>
              <a:latin typeface="微软雅黑" panose="020B0503020204020204" charset="-122"/>
            </a:endParaRPr>
          </a:p>
        </p:txBody>
      </p:sp>
      <p:sp>
        <p:nvSpPr>
          <p:cNvPr id="2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9.1 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设计模式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4601" y="1317788"/>
            <a:ext cx="1278081" cy="4987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模型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63793" y="1317788"/>
            <a:ext cx="1278081" cy="4987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视图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6334993" y="2078182"/>
            <a:ext cx="4935682" cy="3886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>
            <p:custDataLst>
              <p:tags r:id="rId2"/>
            </p:custDataLst>
          </p:nvPr>
        </p:nvSpPr>
        <p:spPr>
          <a:xfrm>
            <a:off x="6753927" y="2078182"/>
            <a:ext cx="4097814" cy="33057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indent="457200">
              <a:lnSpc>
                <a:spcPct val="150000"/>
              </a:lnSpc>
            </a:pPr>
            <a:r>
              <a:rPr lang="zh-CN" altLang="zh-CN" dirty="0"/>
              <a:t>视图主要是指</a:t>
            </a:r>
            <a:r>
              <a:rPr lang="zh-CN" altLang="zh-CN" b="1" dirty="0"/>
              <a:t>用户看到并与之交互的界面</a:t>
            </a:r>
            <a:r>
              <a:rPr lang="zh-CN" altLang="zh-CN" dirty="0"/>
              <a:t>，即</a:t>
            </a:r>
            <a:r>
              <a:rPr lang="en-US" altLang="zh-CN" dirty="0"/>
              <a:t>Java Web</a:t>
            </a:r>
            <a:r>
              <a:rPr lang="zh-CN" altLang="zh-CN" dirty="0"/>
              <a:t>应用程序的外观。视图部分一般由</a:t>
            </a:r>
            <a:r>
              <a:rPr lang="en-US" altLang="zh-CN" dirty="0"/>
              <a:t>JSP</a:t>
            </a:r>
            <a:r>
              <a:rPr lang="zh-CN" altLang="zh-CN" dirty="0"/>
              <a:t>和</a:t>
            </a:r>
            <a:r>
              <a:rPr lang="en-US" altLang="zh-CN" dirty="0"/>
              <a:t>HTML </a:t>
            </a:r>
            <a:r>
              <a:rPr lang="zh-CN" altLang="zh-CN" dirty="0"/>
              <a:t>构建。视图可以接收用户的输入，但并不包含任何实际的业务处理，只是将数据转交给控制器。在模型改变时，通过模型和视图之间的协议，视图得知这种改变并修改自己的显示。对于用户的输入视图将其转交给控制器进行处理。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rgbClr val="595959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 4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40920" y="339120"/>
            <a:ext cx="6110478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AbstractCachingViewResolver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8920" y="1140480"/>
            <a:ext cx="193624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核心机制与优势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82920" y="3546000"/>
            <a:ext cx="1371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类型：抽象类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2920" y="3993840"/>
            <a:ext cx="5943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核心机制：缓存已解析的视图，再次请求时优先从缓存获取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82920" y="4451040"/>
            <a:ext cx="29718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优势：大幅提升视图解析效率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82920" y="4898520"/>
            <a:ext cx="679513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实现类：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UrlBasedViewResolver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XmlViewResolver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等均继承此类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 5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40920" y="339120"/>
            <a:ext cx="4526280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UrlBasedViewResolver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38920" y="1140480"/>
            <a:ext cx="30175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UrlBasedViewResolver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82920" y="2793600"/>
            <a:ext cx="50673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继承关系：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AbstractCachingViewResolver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的子类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82920" y="3203280"/>
            <a:ext cx="546544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解析逻辑：通过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prefix + 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视图名 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+ suffix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拼接资源路径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" name="任意多边形 62"/>
          <p:cNvSpPr/>
          <p:nvPr/>
        </p:nvSpPr>
        <p:spPr>
          <a:xfrm>
            <a:off x="690480" y="4014720"/>
            <a:ext cx="10887480" cy="1876680"/>
          </a:xfrm>
          <a:custGeom>
            <a:avLst/>
            <a:gdLst/>
            <a:ahLst/>
            <a:cxnLst/>
            <a:rect l="0" t="0" r="r" b="b"/>
            <a:pathLst>
              <a:path w="30243" h="5213">
                <a:moveTo>
                  <a:pt x="0" y="5015"/>
                </a:moveTo>
                <a:lnTo>
                  <a:pt x="0" y="198"/>
                </a:lnTo>
                <a:cubicBezTo>
                  <a:pt x="0" y="185"/>
                  <a:pt x="1" y="172"/>
                  <a:pt x="4" y="159"/>
                </a:cubicBezTo>
                <a:cubicBezTo>
                  <a:pt x="6" y="147"/>
                  <a:pt x="10" y="134"/>
                  <a:pt x="15" y="122"/>
                </a:cubicBezTo>
                <a:cubicBezTo>
                  <a:pt x="20" y="110"/>
                  <a:pt x="26" y="99"/>
                  <a:pt x="33" y="88"/>
                </a:cubicBezTo>
                <a:cubicBezTo>
                  <a:pt x="40" y="77"/>
                  <a:pt x="49" y="67"/>
                  <a:pt x="58" y="58"/>
                </a:cubicBezTo>
                <a:cubicBezTo>
                  <a:pt x="67" y="49"/>
                  <a:pt x="77" y="40"/>
                  <a:pt x="88" y="33"/>
                </a:cubicBezTo>
                <a:cubicBezTo>
                  <a:pt x="99" y="26"/>
                  <a:pt x="110" y="20"/>
                  <a:pt x="122" y="15"/>
                </a:cubicBezTo>
                <a:cubicBezTo>
                  <a:pt x="134" y="10"/>
                  <a:pt x="147" y="6"/>
                  <a:pt x="159" y="3"/>
                </a:cubicBezTo>
                <a:cubicBezTo>
                  <a:pt x="172" y="1"/>
                  <a:pt x="185" y="0"/>
                  <a:pt x="198" y="0"/>
                </a:cubicBezTo>
                <a:lnTo>
                  <a:pt x="30044" y="0"/>
                </a:lnTo>
                <a:cubicBezTo>
                  <a:pt x="30057" y="0"/>
                  <a:pt x="30070" y="1"/>
                  <a:pt x="30083" y="3"/>
                </a:cubicBezTo>
                <a:cubicBezTo>
                  <a:pt x="30096" y="6"/>
                  <a:pt x="30108" y="10"/>
                  <a:pt x="30120" y="15"/>
                </a:cubicBezTo>
                <a:cubicBezTo>
                  <a:pt x="30132" y="20"/>
                  <a:pt x="30144" y="26"/>
                  <a:pt x="30154" y="33"/>
                </a:cubicBezTo>
                <a:cubicBezTo>
                  <a:pt x="30165" y="40"/>
                  <a:pt x="30175" y="49"/>
                  <a:pt x="30184" y="58"/>
                </a:cubicBezTo>
                <a:cubicBezTo>
                  <a:pt x="30194" y="67"/>
                  <a:pt x="30202" y="77"/>
                  <a:pt x="30209" y="88"/>
                </a:cubicBezTo>
                <a:cubicBezTo>
                  <a:pt x="30216" y="99"/>
                  <a:pt x="30223" y="110"/>
                  <a:pt x="30227" y="122"/>
                </a:cubicBezTo>
                <a:cubicBezTo>
                  <a:pt x="30232" y="134"/>
                  <a:pt x="30236" y="147"/>
                  <a:pt x="30239" y="159"/>
                </a:cubicBezTo>
                <a:cubicBezTo>
                  <a:pt x="30241" y="172"/>
                  <a:pt x="30243" y="185"/>
                  <a:pt x="30243" y="198"/>
                </a:cubicBezTo>
                <a:lnTo>
                  <a:pt x="30243" y="5015"/>
                </a:lnTo>
                <a:cubicBezTo>
                  <a:pt x="30243" y="5028"/>
                  <a:pt x="30241" y="5040"/>
                  <a:pt x="30239" y="5053"/>
                </a:cubicBezTo>
                <a:cubicBezTo>
                  <a:pt x="30236" y="5066"/>
                  <a:pt x="30232" y="5078"/>
                  <a:pt x="30227" y="5090"/>
                </a:cubicBezTo>
                <a:cubicBezTo>
                  <a:pt x="30223" y="5103"/>
                  <a:pt x="30216" y="5114"/>
                  <a:pt x="30209" y="5125"/>
                </a:cubicBezTo>
                <a:cubicBezTo>
                  <a:pt x="30202" y="5136"/>
                  <a:pt x="30194" y="5146"/>
                  <a:pt x="30184" y="5155"/>
                </a:cubicBezTo>
                <a:cubicBezTo>
                  <a:pt x="30175" y="5164"/>
                  <a:pt x="30165" y="5172"/>
                  <a:pt x="30154" y="5180"/>
                </a:cubicBezTo>
                <a:cubicBezTo>
                  <a:pt x="30144" y="5187"/>
                  <a:pt x="30132" y="5193"/>
                  <a:pt x="30120" y="5198"/>
                </a:cubicBezTo>
                <a:cubicBezTo>
                  <a:pt x="30108" y="5203"/>
                  <a:pt x="30096" y="5207"/>
                  <a:pt x="30083" y="5209"/>
                </a:cubicBezTo>
                <a:cubicBezTo>
                  <a:pt x="30070" y="5212"/>
                  <a:pt x="30057" y="5213"/>
                  <a:pt x="30044" y="5213"/>
                </a:cubicBezTo>
                <a:lnTo>
                  <a:pt x="198" y="5213"/>
                </a:lnTo>
                <a:cubicBezTo>
                  <a:pt x="185" y="5213"/>
                  <a:pt x="172" y="5212"/>
                  <a:pt x="159" y="5209"/>
                </a:cubicBezTo>
                <a:cubicBezTo>
                  <a:pt x="147" y="5207"/>
                  <a:pt x="134" y="5203"/>
                  <a:pt x="122" y="5198"/>
                </a:cubicBezTo>
                <a:cubicBezTo>
                  <a:pt x="110" y="5193"/>
                  <a:pt x="99" y="5187"/>
                  <a:pt x="88" y="5180"/>
                </a:cubicBezTo>
                <a:cubicBezTo>
                  <a:pt x="77" y="5172"/>
                  <a:pt x="67" y="5164"/>
                  <a:pt x="58" y="5155"/>
                </a:cubicBezTo>
                <a:cubicBezTo>
                  <a:pt x="49" y="5146"/>
                  <a:pt x="40" y="5136"/>
                  <a:pt x="33" y="5125"/>
                </a:cubicBezTo>
                <a:cubicBezTo>
                  <a:pt x="26" y="5114"/>
                  <a:pt x="20" y="5103"/>
                  <a:pt x="15" y="5090"/>
                </a:cubicBezTo>
                <a:cubicBezTo>
                  <a:pt x="10" y="5078"/>
                  <a:pt x="6" y="5066"/>
                  <a:pt x="4" y="5053"/>
                </a:cubicBezTo>
                <a:cubicBezTo>
                  <a:pt x="1" y="5040"/>
                  <a:pt x="0" y="5028"/>
                  <a:pt x="0" y="5015"/>
                </a:cubicBez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" name="任意多边形 63"/>
          <p:cNvSpPr/>
          <p:nvPr/>
        </p:nvSpPr>
        <p:spPr>
          <a:xfrm>
            <a:off x="690480" y="4014720"/>
            <a:ext cx="10887480" cy="1876680"/>
          </a:xfrm>
          <a:custGeom>
            <a:avLst/>
            <a:gdLst/>
            <a:ahLst/>
            <a:cxnLst/>
            <a:rect l="0" t="0" r="r" b="b"/>
            <a:pathLst>
              <a:path w="30243" h="5213" fill="none">
                <a:moveTo>
                  <a:pt x="0" y="5015"/>
                </a:moveTo>
                <a:lnTo>
                  <a:pt x="0" y="198"/>
                </a:lnTo>
                <a:cubicBezTo>
                  <a:pt x="0" y="185"/>
                  <a:pt x="1" y="172"/>
                  <a:pt x="4" y="159"/>
                </a:cubicBezTo>
                <a:cubicBezTo>
                  <a:pt x="6" y="147"/>
                  <a:pt x="10" y="134"/>
                  <a:pt x="15" y="122"/>
                </a:cubicBezTo>
                <a:cubicBezTo>
                  <a:pt x="20" y="110"/>
                  <a:pt x="26" y="99"/>
                  <a:pt x="33" y="88"/>
                </a:cubicBezTo>
                <a:cubicBezTo>
                  <a:pt x="40" y="77"/>
                  <a:pt x="49" y="67"/>
                  <a:pt x="58" y="58"/>
                </a:cubicBezTo>
                <a:cubicBezTo>
                  <a:pt x="67" y="49"/>
                  <a:pt x="77" y="40"/>
                  <a:pt x="88" y="33"/>
                </a:cubicBezTo>
                <a:cubicBezTo>
                  <a:pt x="99" y="26"/>
                  <a:pt x="110" y="20"/>
                  <a:pt x="122" y="15"/>
                </a:cubicBezTo>
                <a:cubicBezTo>
                  <a:pt x="134" y="10"/>
                  <a:pt x="147" y="6"/>
                  <a:pt x="159" y="3"/>
                </a:cubicBezTo>
                <a:cubicBezTo>
                  <a:pt x="172" y="1"/>
                  <a:pt x="185" y="0"/>
                  <a:pt x="198" y="0"/>
                </a:cubicBezTo>
                <a:lnTo>
                  <a:pt x="30044" y="0"/>
                </a:lnTo>
                <a:cubicBezTo>
                  <a:pt x="30057" y="0"/>
                  <a:pt x="30070" y="1"/>
                  <a:pt x="30083" y="3"/>
                </a:cubicBezTo>
                <a:cubicBezTo>
                  <a:pt x="30096" y="6"/>
                  <a:pt x="30108" y="10"/>
                  <a:pt x="30120" y="15"/>
                </a:cubicBezTo>
                <a:cubicBezTo>
                  <a:pt x="30132" y="20"/>
                  <a:pt x="30144" y="26"/>
                  <a:pt x="30154" y="33"/>
                </a:cubicBezTo>
                <a:cubicBezTo>
                  <a:pt x="30165" y="40"/>
                  <a:pt x="30175" y="49"/>
                  <a:pt x="30184" y="58"/>
                </a:cubicBezTo>
                <a:cubicBezTo>
                  <a:pt x="30194" y="67"/>
                  <a:pt x="30202" y="77"/>
                  <a:pt x="30209" y="88"/>
                </a:cubicBezTo>
                <a:cubicBezTo>
                  <a:pt x="30216" y="99"/>
                  <a:pt x="30223" y="110"/>
                  <a:pt x="30227" y="122"/>
                </a:cubicBezTo>
                <a:cubicBezTo>
                  <a:pt x="30232" y="134"/>
                  <a:pt x="30236" y="147"/>
                  <a:pt x="30239" y="159"/>
                </a:cubicBezTo>
                <a:cubicBezTo>
                  <a:pt x="30241" y="172"/>
                  <a:pt x="30243" y="185"/>
                  <a:pt x="30243" y="198"/>
                </a:cubicBezTo>
                <a:lnTo>
                  <a:pt x="30243" y="5015"/>
                </a:lnTo>
                <a:cubicBezTo>
                  <a:pt x="30243" y="5028"/>
                  <a:pt x="30241" y="5040"/>
                  <a:pt x="30239" y="5053"/>
                </a:cubicBezTo>
                <a:cubicBezTo>
                  <a:pt x="30236" y="5066"/>
                  <a:pt x="30232" y="5078"/>
                  <a:pt x="30227" y="5090"/>
                </a:cubicBezTo>
                <a:cubicBezTo>
                  <a:pt x="30223" y="5103"/>
                  <a:pt x="30216" y="5114"/>
                  <a:pt x="30209" y="5125"/>
                </a:cubicBezTo>
                <a:cubicBezTo>
                  <a:pt x="30202" y="5136"/>
                  <a:pt x="30194" y="5146"/>
                  <a:pt x="30184" y="5155"/>
                </a:cubicBezTo>
                <a:cubicBezTo>
                  <a:pt x="30175" y="5164"/>
                  <a:pt x="30165" y="5172"/>
                  <a:pt x="30154" y="5180"/>
                </a:cubicBezTo>
                <a:cubicBezTo>
                  <a:pt x="30144" y="5187"/>
                  <a:pt x="30132" y="5193"/>
                  <a:pt x="30120" y="5198"/>
                </a:cubicBezTo>
                <a:cubicBezTo>
                  <a:pt x="30108" y="5203"/>
                  <a:pt x="30096" y="5207"/>
                  <a:pt x="30083" y="5209"/>
                </a:cubicBezTo>
                <a:cubicBezTo>
                  <a:pt x="30070" y="5212"/>
                  <a:pt x="30057" y="5213"/>
                  <a:pt x="30044" y="5213"/>
                </a:cubicBezTo>
                <a:lnTo>
                  <a:pt x="198" y="5213"/>
                </a:lnTo>
                <a:cubicBezTo>
                  <a:pt x="185" y="5213"/>
                  <a:pt x="172" y="5212"/>
                  <a:pt x="159" y="5209"/>
                </a:cubicBezTo>
                <a:cubicBezTo>
                  <a:pt x="147" y="5207"/>
                  <a:pt x="134" y="5203"/>
                  <a:pt x="122" y="5198"/>
                </a:cubicBezTo>
                <a:cubicBezTo>
                  <a:pt x="110" y="5193"/>
                  <a:pt x="99" y="5187"/>
                  <a:pt x="88" y="5180"/>
                </a:cubicBezTo>
                <a:cubicBezTo>
                  <a:pt x="77" y="5172"/>
                  <a:pt x="67" y="5164"/>
                  <a:pt x="58" y="5155"/>
                </a:cubicBezTo>
                <a:cubicBezTo>
                  <a:pt x="49" y="5146"/>
                  <a:pt x="40" y="5136"/>
                  <a:pt x="33" y="5125"/>
                </a:cubicBezTo>
                <a:cubicBezTo>
                  <a:pt x="26" y="5114"/>
                  <a:pt x="20" y="5103"/>
                  <a:pt x="15" y="5090"/>
                </a:cubicBezTo>
                <a:cubicBezTo>
                  <a:pt x="10" y="5078"/>
                  <a:pt x="6" y="5066"/>
                  <a:pt x="4" y="5053"/>
                </a:cubicBezTo>
                <a:cubicBezTo>
                  <a:pt x="1" y="5040"/>
                  <a:pt x="0" y="5028"/>
                  <a:pt x="0" y="5015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847440" y="4552920"/>
            <a:ext cx="10573200" cy="1181160"/>
          </a:xfrm>
          <a:custGeom>
            <a:avLst/>
            <a:gdLst/>
            <a:ahLst/>
            <a:cxnLst/>
            <a:rect l="0" t="0" r="r" b="b"/>
            <a:pathLst>
              <a:path w="29370" h="3281">
                <a:moveTo>
                  <a:pt x="0" y="3176"/>
                </a:moveTo>
                <a:lnTo>
                  <a:pt x="0" y="105"/>
                </a:lnTo>
                <a:cubicBezTo>
                  <a:pt x="0" y="91"/>
                  <a:pt x="3" y="78"/>
                  <a:pt x="8" y="65"/>
                </a:cubicBezTo>
                <a:cubicBezTo>
                  <a:pt x="14" y="52"/>
                  <a:pt x="21" y="41"/>
                  <a:pt x="31" y="31"/>
                </a:cubicBezTo>
                <a:cubicBezTo>
                  <a:pt x="41" y="21"/>
                  <a:pt x="53" y="13"/>
                  <a:pt x="66" y="8"/>
                </a:cubicBezTo>
                <a:cubicBezTo>
                  <a:pt x="79" y="2"/>
                  <a:pt x="92" y="0"/>
                  <a:pt x="106" y="0"/>
                </a:cubicBezTo>
                <a:lnTo>
                  <a:pt x="29264" y="0"/>
                </a:lnTo>
                <a:cubicBezTo>
                  <a:pt x="29278" y="0"/>
                  <a:pt x="29292" y="2"/>
                  <a:pt x="29305" y="8"/>
                </a:cubicBezTo>
                <a:cubicBezTo>
                  <a:pt x="29318" y="13"/>
                  <a:pt x="29329" y="21"/>
                  <a:pt x="29339" y="31"/>
                </a:cubicBezTo>
                <a:cubicBezTo>
                  <a:pt x="29349" y="41"/>
                  <a:pt x="29357" y="52"/>
                  <a:pt x="29362" y="65"/>
                </a:cubicBezTo>
                <a:cubicBezTo>
                  <a:pt x="29367" y="78"/>
                  <a:pt x="29370" y="91"/>
                  <a:pt x="29370" y="105"/>
                </a:cubicBezTo>
                <a:lnTo>
                  <a:pt x="29370" y="3176"/>
                </a:lnTo>
                <a:cubicBezTo>
                  <a:pt x="29370" y="3190"/>
                  <a:pt x="29367" y="3203"/>
                  <a:pt x="29362" y="3216"/>
                </a:cubicBezTo>
                <a:cubicBezTo>
                  <a:pt x="29357" y="3229"/>
                  <a:pt x="29349" y="3240"/>
                  <a:pt x="29339" y="3250"/>
                </a:cubicBezTo>
                <a:cubicBezTo>
                  <a:pt x="29329" y="3260"/>
                  <a:pt x="29318" y="3268"/>
                  <a:pt x="29305" y="3273"/>
                </a:cubicBezTo>
                <a:cubicBezTo>
                  <a:pt x="29292" y="3279"/>
                  <a:pt x="29278" y="3281"/>
                  <a:pt x="29264" y="3281"/>
                </a:cubicBezTo>
                <a:lnTo>
                  <a:pt x="106" y="3281"/>
                </a:lnTo>
                <a:cubicBezTo>
                  <a:pt x="92" y="3281"/>
                  <a:pt x="79" y="3279"/>
                  <a:pt x="66" y="3273"/>
                </a:cubicBezTo>
                <a:cubicBezTo>
                  <a:pt x="53" y="3268"/>
                  <a:pt x="41" y="3260"/>
                  <a:pt x="31" y="3250"/>
                </a:cubicBezTo>
                <a:cubicBezTo>
                  <a:pt x="21" y="3240"/>
                  <a:pt x="14" y="3229"/>
                  <a:pt x="8" y="3216"/>
                </a:cubicBezTo>
                <a:cubicBezTo>
                  <a:pt x="3" y="3203"/>
                  <a:pt x="0" y="3190"/>
                  <a:pt x="0" y="3176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82920" y="3622320"/>
            <a:ext cx="568642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特殊支持：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redirect: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（重定向）、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forward: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（转发）前缀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44920" y="4231800"/>
            <a:ext cx="94297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1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配置示例：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59040" y="4689360"/>
            <a:ext cx="572940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&lt;bean class="org.springframework.web.servlet.view.UrlBasedViewResolver"&gt;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59040" y="4880160"/>
            <a:ext cx="405864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  &lt;property name="prefix" value="/WEB-INF/jsp/"/&gt;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59040" y="5070600"/>
            <a:ext cx="334260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  &lt;property name="suffix" value=".jsp"/&gt;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59040" y="5261040"/>
            <a:ext cx="779832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  &lt;property name="viewClass" value="org.springframework.web.servlet.view.InternalResourceView"/&gt;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59040" y="5451480"/>
            <a:ext cx="55764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u="none" strike="noStrike">
                <a:solidFill>
                  <a:srgbClr val="1F2937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&lt;/bean&gt;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任意多边形 7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40920" y="339120"/>
            <a:ext cx="6336792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InternalResourceViewResolver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38920" y="1140480"/>
            <a:ext cx="193624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视图解析器详解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82920" y="2736360"/>
            <a:ext cx="3657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定位：日常开发最常用的视图解析器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82920" y="3155760"/>
            <a:ext cx="424307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继承关系：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UrlBasedViewResolver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的子类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0" name="任意多边形 79"/>
          <p:cNvSpPr/>
          <p:nvPr/>
        </p:nvSpPr>
        <p:spPr>
          <a:xfrm>
            <a:off x="704520" y="3962160"/>
            <a:ext cx="10878120" cy="1667160"/>
          </a:xfrm>
          <a:custGeom>
            <a:avLst/>
            <a:gdLst/>
            <a:ahLst/>
            <a:cxnLst/>
            <a:rect l="0" t="0" r="r" b="b"/>
            <a:pathLst>
              <a:path w="30217" h="4631">
                <a:moveTo>
                  <a:pt x="0" y="4631"/>
                </a:moveTo>
                <a:lnTo>
                  <a:pt x="0" y="0"/>
                </a:lnTo>
                <a:lnTo>
                  <a:pt x="30058" y="0"/>
                </a:lnTo>
                <a:cubicBezTo>
                  <a:pt x="30069" y="0"/>
                  <a:pt x="30079" y="1"/>
                  <a:pt x="30089" y="3"/>
                </a:cubicBezTo>
                <a:cubicBezTo>
                  <a:pt x="30099" y="5"/>
                  <a:pt x="30109" y="8"/>
                  <a:pt x="30119" y="12"/>
                </a:cubicBezTo>
                <a:cubicBezTo>
                  <a:pt x="30128" y="16"/>
                  <a:pt x="30138" y="21"/>
                  <a:pt x="30146" y="27"/>
                </a:cubicBezTo>
                <a:cubicBezTo>
                  <a:pt x="30155" y="33"/>
                  <a:pt x="30163" y="39"/>
                  <a:pt x="30170" y="47"/>
                </a:cubicBezTo>
                <a:cubicBezTo>
                  <a:pt x="30178" y="54"/>
                  <a:pt x="30184" y="62"/>
                  <a:pt x="30190" y="71"/>
                </a:cubicBezTo>
                <a:cubicBezTo>
                  <a:pt x="30196" y="79"/>
                  <a:pt x="30201" y="89"/>
                  <a:pt x="30205" y="98"/>
                </a:cubicBezTo>
                <a:cubicBezTo>
                  <a:pt x="30209" y="108"/>
                  <a:pt x="30212" y="118"/>
                  <a:pt x="30214" y="128"/>
                </a:cubicBezTo>
                <a:cubicBezTo>
                  <a:pt x="30216" y="138"/>
                  <a:pt x="30217" y="148"/>
                  <a:pt x="30217" y="159"/>
                </a:cubicBezTo>
                <a:lnTo>
                  <a:pt x="30217" y="4473"/>
                </a:lnTo>
                <a:cubicBezTo>
                  <a:pt x="30217" y="4483"/>
                  <a:pt x="30216" y="4493"/>
                  <a:pt x="30214" y="4504"/>
                </a:cubicBezTo>
                <a:cubicBezTo>
                  <a:pt x="30212" y="4514"/>
                  <a:pt x="30209" y="4524"/>
                  <a:pt x="30205" y="4533"/>
                </a:cubicBezTo>
                <a:cubicBezTo>
                  <a:pt x="30201" y="4543"/>
                  <a:pt x="30196" y="4552"/>
                  <a:pt x="30190" y="4561"/>
                </a:cubicBezTo>
                <a:cubicBezTo>
                  <a:pt x="30184" y="4569"/>
                  <a:pt x="30178" y="4578"/>
                  <a:pt x="30170" y="4585"/>
                </a:cubicBezTo>
                <a:cubicBezTo>
                  <a:pt x="30163" y="4592"/>
                  <a:pt x="30155" y="4599"/>
                  <a:pt x="30146" y="4605"/>
                </a:cubicBezTo>
                <a:cubicBezTo>
                  <a:pt x="30138" y="4610"/>
                  <a:pt x="30128" y="4615"/>
                  <a:pt x="30119" y="4619"/>
                </a:cubicBezTo>
                <a:cubicBezTo>
                  <a:pt x="30109" y="4623"/>
                  <a:pt x="30099" y="4626"/>
                  <a:pt x="30089" y="4628"/>
                </a:cubicBezTo>
                <a:cubicBezTo>
                  <a:pt x="30079" y="4630"/>
                  <a:pt x="30069" y="4631"/>
                  <a:pt x="30058" y="4631"/>
                </a:cubicBezTo>
                <a:lnTo>
                  <a:pt x="0" y="4631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1" name="任意多边形 80"/>
          <p:cNvSpPr/>
          <p:nvPr/>
        </p:nvSpPr>
        <p:spPr>
          <a:xfrm>
            <a:off x="685440" y="3962160"/>
            <a:ext cx="38520" cy="1667160"/>
          </a:xfrm>
          <a:custGeom>
            <a:avLst/>
            <a:gdLst/>
            <a:ahLst/>
            <a:cxnLst/>
            <a:rect l="0" t="0" r="r" b="b"/>
            <a:pathLst>
              <a:path w="107" h="4631">
                <a:moveTo>
                  <a:pt x="0" y="0"/>
                </a:moveTo>
                <a:lnTo>
                  <a:pt x="107" y="0"/>
                </a:lnTo>
                <a:lnTo>
                  <a:pt x="107" y="4631"/>
                </a:lnTo>
                <a:lnTo>
                  <a:pt x="0" y="463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2" name="任意多边形 81"/>
          <p:cNvSpPr/>
          <p:nvPr/>
        </p:nvSpPr>
        <p:spPr>
          <a:xfrm>
            <a:off x="876240" y="4485960"/>
            <a:ext cx="10553760" cy="991080"/>
          </a:xfrm>
          <a:custGeom>
            <a:avLst/>
            <a:gdLst/>
            <a:ahLst/>
            <a:cxnLst/>
            <a:rect l="0" t="0" r="r" b="b"/>
            <a:pathLst>
              <a:path w="29316" h="2753">
                <a:moveTo>
                  <a:pt x="0" y="2646"/>
                </a:moveTo>
                <a:lnTo>
                  <a:pt x="0" y="106"/>
                </a:lnTo>
                <a:cubicBezTo>
                  <a:pt x="0" y="92"/>
                  <a:pt x="2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1" y="0"/>
                  <a:pt x="105" y="0"/>
                </a:cubicBezTo>
                <a:lnTo>
                  <a:pt x="29211" y="0"/>
                </a:lnTo>
                <a:cubicBezTo>
                  <a:pt x="29225" y="0"/>
                  <a:pt x="29238" y="3"/>
                  <a:pt x="29251" y="8"/>
                </a:cubicBezTo>
                <a:cubicBezTo>
                  <a:pt x="29264" y="14"/>
                  <a:pt x="29276" y="21"/>
                  <a:pt x="29285" y="31"/>
                </a:cubicBezTo>
                <a:cubicBezTo>
                  <a:pt x="29295" y="41"/>
                  <a:pt x="29303" y="53"/>
                  <a:pt x="29308" y="66"/>
                </a:cubicBezTo>
                <a:cubicBezTo>
                  <a:pt x="29314" y="79"/>
                  <a:pt x="29316" y="92"/>
                  <a:pt x="29316" y="106"/>
                </a:cubicBezTo>
                <a:lnTo>
                  <a:pt x="29316" y="2646"/>
                </a:lnTo>
                <a:cubicBezTo>
                  <a:pt x="29316" y="2660"/>
                  <a:pt x="29314" y="2675"/>
                  <a:pt x="29308" y="2688"/>
                </a:cubicBezTo>
                <a:cubicBezTo>
                  <a:pt x="29303" y="2701"/>
                  <a:pt x="29295" y="2712"/>
                  <a:pt x="29285" y="2722"/>
                </a:cubicBezTo>
                <a:cubicBezTo>
                  <a:pt x="29276" y="2732"/>
                  <a:pt x="29264" y="2740"/>
                  <a:pt x="29251" y="2745"/>
                </a:cubicBezTo>
                <a:cubicBezTo>
                  <a:pt x="29238" y="2750"/>
                  <a:pt x="29225" y="2753"/>
                  <a:pt x="29211" y="2753"/>
                </a:cubicBezTo>
                <a:lnTo>
                  <a:pt x="105" y="2753"/>
                </a:lnTo>
                <a:cubicBezTo>
                  <a:pt x="91" y="2753"/>
                  <a:pt x="78" y="2750"/>
                  <a:pt x="65" y="2745"/>
                </a:cubicBezTo>
                <a:cubicBezTo>
                  <a:pt x="52" y="2740"/>
                  <a:pt x="41" y="2732"/>
                  <a:pt x="31" y="2722"/>
                </a:cubicBezTo>
                <a:cubicBezTo>
                  <a:pt x="21" y="2712"/>
                  <a:pt x="13" y="2701"/>
                  <a:pt x="8" y="2688"/>
                </a:cubicBezTo>
                <a:cubicBezTo>
                  <a:pt x="2" y="2675"/>
                  <a:pt x="0" y="2660"/>
                  <a:pt x="0" y="2646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82920" y="3565080"/>
            <a:ext cx="682498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特性：自动解析为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InternalResourceView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对象，无需指定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viewClass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73360" y="4174920"/>
            <a:ext cx="1143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配置示例：</a:t>
            </a:r>
            <a:endParaRPr lang="zh-CN" b="1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987480" y="4622760"/>
            <a:ext cx="9753600" cy="2457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&lt;bean class="org.springframework.web.servlet.view.InternalResourceViewResolver"&gt;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Courier New" panose="02070309020205020404"/>
              <a:ea typeface="Courier New" panose="02070309020205020404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87480" y="4813200"/>
            <a:ext cx="6217920" cy="2457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  &lt;property name="prefix" value="/WEB-INF/jsp/"/&gt;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Courier New" panose="02070309020205020404"/>
              <a:ea typeface="Courier New" panose="02070309020205020404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87480" y="5004000"/>
            <a:ext cx="5120640" cy="2457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  &lt;property name="suffix" value=".jsp"/&gt;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Courier New" panose="02070309020205020404"/>
              <a:ea typeface="Courier New" panose="02070309020205020404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87480" y="5194440"/>
            <a:ext cx="853440" cy="2457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&lt;/bean&gt;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Courier New" panose="02070309020205020404"/>
              <a:ea typeface="Courier New" panose="02070309020205020404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682920" y="5841720"/>
            <a:ext cx="589597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解析示例：返回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"login" → 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转发到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/WEB-INF/jsp/login.jsp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任意多边形 8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2" name="任意多边形 9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3" name="任意多边形 92"/>
          <p:cNvSpPr/>
          <p:nvPr/>
        </p:nvSpPr>
        <p:spPr>
          <a:xfrm>
            <a:off x="752400" y="933120"/>
            <a:ext cx="5058000" cy="619560"/>
          </a:xfrm>
          <a:custGeom>
            <a:avLst/>
            <a:gdLst/>
            <a:ahLst/>
            <a:cxnLst/>
            <a:rect l="0" t="0" r="r" b="b"/>
            <a:pathLst>
              <a:path w="14050" h="1721">
                <a:moveTo>
                  <a:pt x="0" y="0"/>
                </a:moveTo>
                <a:lnTo>
                  <a:pt x="14050" y="0"/>
                </a:lnTo>
                <a:lnTo>
                  <a:pt x="14050" y="1721"/>
                </a:lnTo>
                <a:lnTo>
                  <a:pt x="0" y="1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340920" y="339120"/>
            <a:ext cx="3394710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XmlViewResolver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58240" y="1130760"/>
            <a:ext cx="22631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XmlViewResolver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38080" y="2450880"/>
            <a:ext cx="43815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继承关系：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AbstractCachingViewResolver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38080" y="2822040"/>
            <a:ext cx="491744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核心机制：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通过外部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XML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配置文件定义视图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bean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38080" y="3203280"/>
            <a:ext cx="33566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默认配置：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/WEB-INF/views.xml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" name="任意多边形 98"/>
          <p:cNvSpPr/>
          <p:nvPr/>
        </p:nvSpPr>
        <p:spPr>
          <a:xfrm>
            <a:off x="838080" y="3971880"/>
            <a:ext cx="10744560" cy="1667160"/>
          </a:xfrm>
          <a:custGeom>
            <a:avLst/>
            <a:gdLst/>
            <a:ahLst/>
            <a:cxnLst/>
            <a:rect l="0" t="0" r="r" b="b"/>
            <a:pathLst>
              <a:path w="29846" h="4631">
                <a:moveTo>
                  <a:pt x="0" y="0"/>
                </a:moveTo>
                <a:lnTo>
                  <a:pt x="29846" y="0"/>
                </a:lnTo>
                <a:lnTo>
                  <a:pt x="29846" y="4631"/>
                </a:lnTo>
                <a:lnTo>
                  <a:pt x="0" y="4631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" name="任意多边形 99"/>
          <p:cNvSpPr/>
          <p:nvPr/>
        </p:nvSpPr>
        <p:spPr>
          <a:xfrm>
            <a:off x="838080" y="3971880"/>
            <a:ext cx="38520" cy="1667160"/>
          </a:xfrm>
          <a:custGeom>
            <a:avLst/>
            <a:gdLst/>
            <a:ahLst/>
            <a:cxnLst/>
            <a:rect l="0" t="0" r="r" b="b"/>
            <a:pathLst>
              <a:path w="107" h="4631">
                <a:moveTo>
                  <a:pt x="0" y="0"/>
                </a:moveTo>
                <a:lnTo>
                  <a:pt x="107" y="0"/>
                </a:lnTo>
                <a:lnTo>
                  <a:pt x="107" y="4631"/>
                </a:lnTo>
                <a:lnTo>
                  <a:pt x="0" y="463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1028520" y="4495680"/>
            <a:ext cx="10401480" cy="990720"/>
          </a:xfrm>
          <a:custGeom>
            <a:avLst/>
            <a:gdLst/>
            <a:ahLst/>
            <a:cxnLst/>
            <a:rect l="0" t="0" r="r" b="b"/>
            <a:pathLst>
              <a:path w="28893" h="2752">
                <a:moveTo>
                  <a:pt x="0" y="2647"/>
                </a:moveTo>
                <a:lnTo>
                  <a:pt x="0" y="106"/>
                </a:lnTo>
                <a:cubicBezTo>
                  <a:pt x="0" y="92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28788" y="0"/>
                </a:lnTo>
                <a:cubicBezTo>
                  <a:pt x="28802" y="0"/>
                  <a:pt x="28815" y="3"/>
                  <a:pt x="28828" y="8"/>
                </a:cubicBezTo>
                <a:cubicBezTo>
                  <a:pt x="28841" y="13"/>
                  <a:pt x="28853" y="21"/>
                  <a:pt x="28862" y="31"/>
                </a:cubicBezTo>
                <a:cubicBezTo>
                  <a:pt x="28872" y="41"/>
                  <a:pt x="28880" y="52"/>
                  <a:pt x="28885" y="65"/>
                </a:cubicBezTo>
                <a:cubicBezTo>
                  <a:pt x="28891" y="78"/>
                  <a:pt x="28893" y="92"/>
                  <a:pt x="28893" y="106"/>
                </a:cubicBezTo>
                <a:lnTo>
                  <a:pt x="28893" y="2647"/>
                </a:lnTo>
                <a:cubicBezTo>
                  <a:pt x="28893" y="2661"/>
                  <a:pt x="28891" y="2674"/>
                  <a:pt x="28885" y="2687"/>
                </a:cubicBezTo>
                <a:cubicBezTo>
                  <a:pt x="28880" y="2700"/>
                  <a:pt x="28872" y="2712"/>
                  <a:pt x="28862" y="2722"/>
                </a:cubicBezTo>
                <a:cubicBezTo>
                  <a:pt x="28853" y="2731"/>
                  <a:pt x="28841" y="2739"/>
                  <a:pt x="28828" y="2744"/>
                </a:cubicBezTo>
                <a:cubicBezTo>
                  <a:pt x="28815" y="2750"/>
                  <a:pt x="28802" y="2752"/>
                  <a:pt x="28788" y="2752"/>
                </a:cubicBezTo>
                <a:lnTo>
                  <a:pt x="106" y="2752"/>
                </a:lnTo>
                <a:cubicBezTo>
                  <a:pt x="92" y="2752"/>
                  <a:pt x="78" y="2750"/>
                  <a:pt x="65" y="2744"/>
                </a:cubicBezTo>
                <a:cubicBezTo>
                  <a:pt x="52" y="2739"/>
                  <a:pt x="41" y="2731"/>
                  <a:pt x="31" y="2722"/>
                </a:cubicBezTo>
                <a:cubicBezTo>
                  <a:pt x="21" y="2712"/>
                  <a:pt x="13" y="2700"/>
                  <a:pt x="8" y="2687"/>
                </a:cubicBezTo>
                <a:cubicBezTo>
                  <a:pt x="3" y="2674"/>
                  <a:pt x="0" y="2661"/>
                  <a:pt x="0" y="2647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38080" y="3574800"/>
            <a:ext cx="40805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自定义配置：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location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属性指定路径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028520" y="4184280"/>
            <a:ext cx="94297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1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配置示例：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143000" y="4632480"/>
            <a:ext cx="533160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&lt;bean class="org.springframework.web.servlet.view.XmlViewResolver"&gt;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143000" y="4822920"/>
            <a:ext cx="461556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  &lt;property name="location" value="/WEB-INF/views.xml"/&gt;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143000" y="5013360"/>
            <a:ext cx="302436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    &lt;property name="order" value="1"/&gt;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143000" y="5203800"/>
            <a:ext cx="557640" cy="149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ourier New" panose="02070309020205020404"/>
                <a:ea typeface="Courier New" panose="02070309020205020404"/>
              </a:rPr>
              <a:t>&lt;/bean&gt;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838080" y="5851080"/>
            <a:ext cx="47663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views.xml</a:t>
            </a:r>
            <a:r>
              <a:rPr lang="zh-CN" b="0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示例：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定义视图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bean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，映射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URL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路径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任意多边形 10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0" name="任意多边形 10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1" name="任意多边形 11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40920" y="339120"/>
            <a:ext cx="4526280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BeanNameViewResolver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38920" y="1140480"/>
            <a:ext cx="30175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BeanNameViewResolver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682920" y="3546000"/>
            <a:ext cx="629539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配置模式：与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XmlViewResolver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类似，通过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bean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名称匹配视图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682920" y="3993840"/>
            <a:ext cx="634174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核心差异：视图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bean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配置在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SpringMVC.xml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中，而非外部文件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82920" y="4451040"/>
            <a:ext cx="491363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要求：所有视图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bean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需定义在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配置文件中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82920" y="4898520"/>
            <a:ext cx="4572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适用场景：视图类型较多且需集中管理的场景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任意多边形 11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9" name="任意多边形 11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0" name="任意多边形 11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40920" y="339120"/>
            <a:ext cx="3319272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解析器对比与选型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38920" y="1140480"/>
            <a:ext cx="193624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多维度特性分析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09480" y="2955600"/>
            <a:ext cx="5486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对比维度：缓存能力、配置复杂度、灵活性、适用场景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" name="任意多边形 123"/>
          <p:cNvSpPr/>
          <p:nvPr/>
        </p:nvSpPr>
        <p:spPr>
          <a:xfrm>
            <a:off x="685440" y="3762360"/>
            <a:ext cx="67320" cy="66960"/>
          </a:xfrm>
          <a:custGeom>
            <a:avLst/>
            <a:gdLst/>
            <a:ahLst/>
            <a:cxnLst/>
            <a:rect l="0" t="0" r="r" b="b"/>
            <a:pathLst>
              <a:path w="187" h="186">
                <a:moveTo>
                  <a:pt x="187" y="93"/>
                </a:moveTo>
                <a:cubicBezTo>
                  <a:pt x="187" y="105"/>
                  <a:pt x="184" y="117"/>
                  <a:pt x="180" y="129"/>
                </a:cubicBezTo>
                <a:cubicBezTo>
                  <a:pt x="175" y="140"/>
                  <a:pt x="168" y="150"/>
                  <a:pt x="160" y="159"/>
                </a:cubicBezTo>
                <a:cubicBezTo>
                  <a:pt x="151" y="167"/>
                  <a:pt x="141" y="174"/>
                  <a:pt x="130" y="179"/>
                </a:cubicBezTo>
                <a:cubicBezTo>
                  <a:pt x="118" y="183"/>
                  <a:pt x="106" y="186"/>
                  <a:pt x="94" y="186"/>
                </a:cubicBezTo>
                <a:cubicBezTo>
                  <a:pt x="82" y="186"/>
                  <a:pt x="70" y="183"/>
                  <a:pt x="59" y="179"/>
                </a:cubicBezTo>
                <a:cubicBezTo>
                  <a:pt x="47" y="174"/>
                  <a:pt x="36" y="167"/>
                  <a:pt x="28" y="159"/>
                </a:cubicBezTo>
                <a:cubicBezTo>
                  <a:pt x="19" y="150"/>
                  <a:pt x="12" y="140"/>
                  <a:pt x="8" y="129"/>
                </a:cubicBezTo>
                <a:cubicBezTo>
                  <a:pt x="3" y="117"/>
                  <a:pt x="0" y="105"/>
                  <a:pt x="0" y="93"/>
                </a:cubicBezTo>
                <a:cubicBezTo>
                  <a:pt x="0" y="81"/>
                  <a:pt x="3" y="69"/>
                  <a:pt x="8" y="58"/>
                </a:cubicBezTo>
                <a:cubicBezTo>
                  <a:pt x="12" y="46"/>
                  <a:pt x="19" y="36"/>
                  <a:pt x="28" y="28"/>
                </a:cubicBezTo>
                <a:cubicBezTo>
                  <a:pt x="36" y="19"/>
                  <a:pt x="47" y="12"/>
                  <a:pt x="59" y="8"/>
                </a:cubicBezTo>
                <a:cubicBezTo>
                  <a:pt x="70" y="3"/>
                  <a:pt x="82" y="0"/>
                  <a:pt x="94" y="0"/>
                </a:cubicBezTo>
                <a:cubicBezTo>
                  <a:pt x="106" y="0"/>
                  <a:pt x="118" y="3"/>
                  <a:pt x="130" y="8"/>
                </a:cubicBezTo>
                <a:cubicBezTo>
                  <a:pt x="141" y="12"/>
                  <a:pt x="151" y="19"/>
                  <a:pt x="160" y="28"/>
                </a:cubicBezTo>
                <a:cubicBezTo>
                  <a:pt x="168" y="36"/>
                  <a:pt x="175" y="46"/>
                  <a:pt x="180" y="58"/>
                </a:cubicBezTo>
                <a:cubicBezTo>
                  <a:pt x="184" y="69"/>
                  <a:pt x="187" y="81"/>
                  <a:pt x="187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609480" y="3403080"/>
            <a:ext cx="1143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选型建议：</a:t>
            </a:r>
            <a:endParaRPr lang="zh-CN" b="1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任意多边形 125"/>
          <p:cNvSpPr/>
          <p:nvPr/>
        </p:nvSpPr>
        <p:spPr>
          <a:xfrm>
            <a:off x="685440" y="4095720"/>
            <a:ext cx="67320" cy="66960"/>
          </a:xfrm>
          <a:custGeom>
            <a:avLst/>
            <a:gdLst/>
            <a:ahLst/>
            <a:cxnLst/>
            <a:rect l="0" t="0" r="r" b="b"/>
            <a:pathLst>
              <a:path w="187" h="186">
                <a:moveTo>
                  <a:pt x="187" y="93"/>
                </a:moveTo>
                <a:cubicBezTo>
                  <a:pt x="187" y="105"/>
                  <a:pt x="184" y="117"/>
                  <a:pt x="180" y="129"/>
                </a:cubicBezTo>
                <a:cubicBezTo>
                  <a:pt x="175" y="140"/>
                  <a:pt x="168" y="150"/>
                  <a:pt x="160" y="159"/>
                </a:cubicBezTo>
                <a:cubicBezTo>
                  <a:pt x="151" y="167"/>
                  <a:pt x="141" y="174"/>
                  <a:pt x="130" y="179"/>
                </a:cubicBezTo>
                <a:cubicBezTo>
                  <a:pt x="118" y="183"/>
                  <a:pt x="106" y="186"/>
                  <a:pt x="94" y="186"/>
                </a:cubicBezTo>
                <a:cubicBezTo>
                  <a:pt x="82" y="186"/>
                  <a:pt x="70" y="183"/>
                  <a:pt x="59" y="179"/>
                </a:cubicBezTo>
                <a:cubicBezTo>
                  <a:pt x="47" y="174"/>
                  <a:pt x="36" y="167"/>
                  <a:pt x="28" y="159"/>
                </a:cubicBezTo>
                <a:cubicBezTo>
                  <a:pt x="19" y="150"/>
                  <a:pt x="12" y="140"/>
                  <a:pt x="8" y="129"/>
                </a:cubicBezTo>
                <a:cubicBezTo>
                  <a:pt x="3" y="117"/>
                  <a:pt x="0" y="105"/>
                  <a:pt x="0" y="93"/>
                </a:cubicBezTo>
                <a:cubicBezTo>
                  <a:pt x="0" y="81"/>
                  <a:pt x="3" y="69"/>
                  <a:pt x="8" y="58"/>
                </a:cubicBezTo>
                <a:cubicBezTo>
                  <a:pt x="12" y="46"/>
                  <a:pt x="19" y="36"/>
                  <a:pt x="28" y="28"/>
                </a:cubicBezTo>
                <a:cubicBezTo>
                  <a:pt x="36" y="19"/>
                  <a:pt x="47" y="12"/>
                  <a:pt x="59" y="8"/>
                </a:cubicBezTo>
                <a:cubicBezTo>
                  <a:pt x="70" y="3"/>
                  <a:pt x="82" y="0"/>
                  <a:pt x="94" y="0"/>
                </a:cubicBezTo>
                <a:cubicBezTo>
                  <a:pt x="106" y="0"/>
                  <a:pt x="118" y="3"/>
                  <a:pt x="130" y="8"/>
                </a:cubicBezTo>
                <a:cubicBezTo>
                  <a:pt x="141" y="12"/>
                  <a:pt x="151" y="19"/>
                  <a:pt x="160" y="28"/>
                </a:cubicBezTo>
                <a:cubicBezTo>
                  <a:pt x="168" y="36"/>
                  <a:pt x="175" y="46"/>
                  <a:pt x="180" y="58"/>
                </a:cubicBezTo>
                <a:cubicBezTo>
                  <a:pt x="184" y="69"/>
                  <a:pt x="187" y="81"/>
                  <a:pt x="187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933480" y="3708000"/>
            <a:ext cx="477710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简单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JSP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场景：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InternalResourceViewResolver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" name="任意多边形 127"/>
          <p:cNvSpPr/>
          <p:nvPr/>
        </p:nvSpPr>
        <p:spPr>
          <a:xfrm>
            <a:off x="685440" y="4438440"/>
            <a:ext cx="67320" cy="66960"/>
          </a:xfrm>
          <a:custGeom>
            <a:avLst/>
            <a:gdLst/>
            <a:ahLst/>
            <a:cxnLst/>
            <a:rect l="0" t="0" r="r" b="b"/>
            <a:pathLst>
              <a:path w="187" h="186">
                <a:moveTo>
                  <a:pt x="187" y="93"/>
                </a:moveTo>
                <a:cubicBezTo>
                  <a:pt x="187" y="105"/>
                  <a:pt x="184" y="117"/>
                  <a:pt x="180" y="128"/>
                </a:cubicBezTo>
                <a:cubicBezTo>
                  <a:pt x="175" y="139"/>
                  <a:pt x="168" y="149"/>
                  <a:pt x="160" y="158"/>
                </a:cubicBezTo>
                <a:cubicBezTo>
                  <a:pt x="151" y="168"/>
                  <a:pt x="141" y="175"/>
                  <a:pt x="130" y="179"/>
                </a:cubicBezTo>
                <a:cubicBezTo>
                  <a:pt x="118" y="184"/>
                  <a:pt x="106" y="186"/>
                  <a:pt x="94" y="186"/>
                </a:cubicBezTo>
                <a:cubicBezTo>
                  <a:pt x="82" y="186"/>
                  <a:pt x="70" y="184"/>
                  <a:pt x="59" y="179"/>
                </a:cubicBezTo>
                <a:cubicBezTo>
                  <a:pt x="47" y="175"/>
                  <a:pt x="36" y="168"/>
                  <a:pt x="28" y="158"/>
                </a:cubicBezTo>
                <a:cubicBezTo>
                  <a:pt x="19" y="149"/>
                  <a:pt x="12" y="139"/>
                  <a:pt x="8" y="128"/>
                </a:cubicBezTo>
                <a:cubicBezTo>
                  <a:pt x="3" y="117"/>
                  <a:pt x="0" y="105"/>
                  <a:pt x="0" y="93"/>
                </a:cubicBezTo>
                <a:cubicBezTo>
                  <a:pt x="0" y="80"/>
                  <a:pt x="3" y="69"/>
                  <a:pt x="8" y="57"/>
                </a:cubicBezTo>
                <a:cubicBezTo>
                  <a:pt x="12" y="46"/>
                  <a:pt x="19" y="36"/>
                  <a:pt x="28" y="27"/>
                </a:cubicBezTo>
                <a:cubicBezTo>
                  <a:pt x="36" y="19"/>
                  <a:pt x="47" y="12"/>
                  <a:pt x="59" y="7"/>
                </a:cubicBezTo>
                <a:cubicBezTo>
                  <a:pt x="70" y="2"/>
                  <a:pt x="82" y="0"/>
                  <a:pt x="94" y="0"/>
                </a:cubicBezTo>
                <a:cubicBezTo>
                  <a:pt x="106" y="0"/>
                  <a:pt x="118" y="2"/>
                  <a:pt x="130" y="7"/>
                </a:cubicBezTo>
                <a:cubicBezTo>
                  <a:pt x="141" y="12"/>
                  <a:pt x="151" y="19"/>
                  <a:pt x="160" y="27"/>
                </a:cubicBezTo>
                <a:cubicBezTo>
                  <a:pt x="168" y="36"/>
                  <a:pt x="175" y="46"/>
                  <a:pt x="180" y="57"/>
                </a:cubicBezTo>
                <a:cubicBezTo>
                  <a:pt x="184" y="69"/>
                  <a:pt x="187" y="80"/>
                  <a:pt x="187" y="93"/>
                </a:cubicBez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933480" y="4041360"/>
            <a:ext cx="597598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多视图类型：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XmlViewResolver/BeanNameViewResolver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933480" y="4384440"/>
            <a:ext cx="3657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性能优先：优先选择带缓存的解析器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1" name="图片 130"/>
          <p:cNvPicPr/>
          <p:nvPr/>
        </p:nvPicPr>
        <p:blipFill>
          <a:blip r:embed="rId1"/>
          <a:stretch>
            <a:fillRect/>
          </a:stretch>
        </p:blipFill>
        <p:spPr>
          <a:xfrm>
            <a:off x="6095880" y="1714320"/>
            <a:ext cx="5486040" cy="4533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文本框 131"/>
          <p:cNvSpPr txBox="1"/>
          <p:nvPr/>
        </p:nvSpPr>
        <p:spPr>
          <a:xfrm>
            <a:off x="609480" y="4831920"/>
            <a:ext cx="562038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优先级控制：通过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order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属性设置（值越小优先级越高）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任意多边形 13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" name="任意多边形 13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" name="任意多边形 13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40920" y="339120"/>
            <a:ext cx="248945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配置实战演示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538920" y="1140480"/>
            <a:ext cx="2489454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核心步骤与常见错误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677205" y="3107880"/>
            <a:ext cx="457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步骤</a:t>
            </a:r>
            <a:endParaRPr lang="zh-CN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179945" y="3111840"/>
            <a:ext cx="14097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275345" y="3107880"/>
            <a:ext cx="228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561185" y="3117600"/>
            <a:ext cx="260032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添加视图解析器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bean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677205" y="3565080"/>
            <a:ext cx="457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步骤</a:t>
            </a:r>
            <a:endParaRPr lang="zh-CN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179945" y="3569040"/>
            <a:ext cx="14097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1275345" y="3565080"/>
            <a:ext cx="228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561185" y="3574800"/>
            <a:ext cx="302577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prefix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suffix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等核心属性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677205" y="4022280"/>
            <a:ext cx="457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步骤</a:t>
            </a:r>
            <a:endParaRPr lang="zh-CN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1179945" y="4026240"/>
            <a:ext cx="14097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1275345" y="4022280"/>
            <a:ext cx="228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1561185" y="4032000"/>
            <a:ext cx="2514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测试逻辑视图名解析效果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677205" y="4479480"/>
            <a:ext cx="457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步骤</a:t>
            </a:r>
            <a:endParaRPr lang="zh-CN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1179945" y="4483440"/>
            <a:ext cx="14097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1275345" y="4479480"/>
            <a:ext cx="2286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561185" y="4489200"/>
            <a:ext cx="207708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验证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Model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数据传递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682920" y="5098680"/>
            <a:ext cx="1143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常见错误：</a:t>
            </a:r>
            <a:endParaRPr lang="zh-CN" b="1" i="0" u="none" strike="noStrike"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682920" y="5470200"/>
            <a:ext cx="529209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路径拼接错误、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viewClass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未指定、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order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优先级冲突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任意多边形 15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7" name="任意多边形 15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8" name="任意多边形 15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9" name="任意多边形 158"/>
          <p:cNvSpPr/>
          <p:nvPr/>
        </p:nvSpPr>
        <p:spPr>
          <a:xfrm>
            <a:off x="752400" y="933120"/>
            <a:ext cx="5058000" cy="619560"/>
          </a:xfrm>
          <a:custGeom>
            <a:avLst/>
            <a:gdLst/>
            <a:ahLst/>
            <a:cxnLst/>
            <a:rect l="0" t="0" r="r" b="b"/>
            <a:pathLst>
              <a:path w="14050" h="1721">
                <a:moveTo>
                  <a:pt x="0" y="0"/>
                </a:moveTo>
                <a:lnTo>
                  <a:pt x="14050" y="0"/>
                </a:lnTo>
                <a:lnTo>
                  <a:pt x="14050" y="1721"/>
                </a:lnTo>
                <a:lnTo>
                  <a:pt x="0" y="1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340920" y="339120"/>
            <a:ext cx="3734181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常见问题与解决方案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858240" y="1130760"/>
            <a:ext cx="3872484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Spring MVC </a:t>
            </a:r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开发中的常见问题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838080" y="3355560"/>
            <a:ext cx="530606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：视图解析失败</a:t>
            </a:r>
            <a:r>
              <a:rPr lang="en-US" b="1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 → 检查路径配置、视图存在性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838080" y="3889080"/>
            <a:ext cx="553466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：缓存导致视图不更新</a:t>
            </a:r>
            <a:r>
              <a:rPr lang="en-US" b="1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 → 禁用缓存（开发环境）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838080" y="4412880"/>
            <a:ext cx="456311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：多解析器冲突</a:t>
            </a:r>
            <a:r>
              <a:rPr lang="en-US" b="1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 → 合理设置order</a:t>
            </a:r>
            <a:r>
              <a:rPr lang="zh-CN" b="1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838080" y="4946400"/>
            <a:ext cx="720534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JSTL</a:t>
            </a:r>
            <a:r>
              <a:rPr lang="zh-CN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标签不生效</a:t>
            </a:r>
            <a:r>
              <a:rPr lang="en-US" b="1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 → 使用JstlView</a:t>
            </a:r>
            <a:r>
              <a:rPr lang="zh-CN" b="1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替代</a:t>
            </a:r>
            <a:r>
              <a:rPr lang="en-US" b="1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InternalResourceView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任意多边形 16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7" name="任意多边形 16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8" name="任意多边形 16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340920" y="339120"/>
            <a:ext cx="248945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最佳实践总结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538920" y="1140480"/>
            <a:ext cx="193624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1" i="0" u="none" strike="noStrike">
                <a:solidFill>
                  <a:srgbClr val="C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核心原则与建议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682920" y="3260520"/>
            <a:ext cx="20637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1.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954000" y="3222360"/>
            <a:ext cx="510032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优先使用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InternalResourceViewResolver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简化配置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682920" y="3746160"/>
            <a:ext cx="20637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2.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954000" y="3708000"/>
            <a:ext cx="597598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复杂场景结合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XmlViewResolver/BeanNameViewResolver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682920" y="4241520"/>
            <a:ext cx="20637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3.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954000" y="4203360"/>
            <a:ext cx="27432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生产环境启用缓存提升性能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682920" y="4727160"/>
            <a:ext cx="20637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4.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954000" y="4689000"/>
            <a:ext cx="409638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统一视图路径规范（如</a:t>
            </a:r>
            <a:r>
              <a:rPr lang="en-US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/WEB-INF/jsp/</a:t>
            </a:r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682920" y="5222520"/>
            <a:ext cx="206375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b="1" i="0" u="none" strike="noStrike"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5.</a:t>
            </a:r>
            <a:endParaRPr lang="en-US" b="1" i="0" u="none" strike="noStrike"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954000" y="5184360"/>
            <a:ext cx="3200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0" i="0" u="none" strike="noStrike">
                <a:solidFill>
                  <a:srgbClr val="33333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合理设置解析器优先级避免冲突</a:t>
            </a:r>
            <a:endParaRPr lang="zh-CN" b="0" i="0" u="none" strike="noStrike">
              <a:solidFill>
                <a:srgbClr val="33333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9.6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请求映射与参数绑定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8"/>
          <p:cNvSpPr txBox="1"/>
          <p:nvPr>
            <p:custDataLst>
              <p:tags r:id="rId1"/>
            </p:custDataLst>
          </p:nvPr>
        </p:nvSpPr>
        <p:spPr>
          <a:xfrm>
            <a:off x="2515383" y="1305085"/>
            <a:ext cx="7161233" cy="3451905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</a:rPr>
              <a:t>Controller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与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charset="-122"/>
              </a:rPr>
              <a:t>RequestMapping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参数绑定过程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简单类型参数绑定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包装类型参数绑定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集合类型参数绑定</a:t>
            </a:r>
            <a:endParaRPr lang="zh-CN" altLang="zh-CN" sz="2800" dirty="0">
              <a:solidFill>
                <a:srgbClr val="595959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768927" y="2078182"/>
            <a:ext cx="4935682" cy="3886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8"/>
          <p:cNvSpPr txBox="1"/>
          <p:nvPr>
            <p:custDataLst>
              <p:tags r:id="rId1"/>
            </p:custDataLst>
          </p:nvPr>
        </p:nvSpPr>
        <p:spPr>
          <a:xfrm>
            <a:off x="1104734" y="2658589"/>
            <a:ext cx="4097814" cy="33057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indent="457200">
              <a:lnSpc>
                <a:spcPct val="150000"/>
              </a:lnSpc>
            </a:pPr>
            <a:r>
              <a:rPr lang="zh-CN" altLang="zh-CN" dirty="0"/>
              <a:t>控制器负责交互和将用户输入的数据导入模型。在</a:t>
            </a:r>
            <a:r>
              <a:rPr lang="en-US" altLang="zh-CN" dirty="0"/>
              <a:t>Java Web </a:t>
            </a:r>
            <a:r>
              <a:rPr lang="zh-CN" altLang="zh-CN" dirty="0"/>
              <a:t>应用中，当用户提交</a:t>
            </a:r>
            <a:r>
              <a:rPr lang="en-US" altLang="zh-CN" dirty="0"/>
              <a:t> HTML </a:t>
            </a:r>
            <a:r>
              <a:rPr lang="zh-CN" altLang="zh-CN" dirty="0"/>
              <a:t>表单时控制器接收请求并调用相应的模型组件去处理请求，之后调用相应的视图来显示模型返回的数据。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2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9.1 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设计模式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4601" y="1317788"/>
            <a:ext cx="1278081" cy="4987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控制器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413" y="891641"/>
            <a:ext cx="4484660" cy="507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 Controller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控制器概述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4883" y="2941356"/>
            <a:ext cx="10042234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标识方法：使用 </a:t>
            </a:r>
            <a:r>
              <a:rPr lang="en-US" altLang="zh-CN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@Controller </a:t>
            </a:r>
            <a:r>
              <a:rPr lang="zh-CN" altLang="en-US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注解标识一个类为控制器。</a:t>
            </a:r>
            <a:endParaRPr lang="zh-CN" altLang="en-US" sz="24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加载机制：通过 </a:t>
            </a:r>
            <a:r>
              <a:rPr lang="en-US" altLang="zh-CN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Spring </a:t>
            </a:r>
            <a:r>
              <a:rPr lang="zh-CN" altLang="en-US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的 </a:t>
            </a:r>
            <a:r>
              <a:rPr lang="en-US" altLang="zh-CN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component-scan </a:t>
            </a:r>
            <a:r>
              <a:rPr lang="zh-CN" altLang="en-US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配置，在初始化时自动扫描并加载所有 </a:t>
            </a:r>
            <a:r>
              <a:rPr lang="en-US" altLang="zh-CN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@Controller </a:t>
            </a:r>
            <a:r>
              <a:rPr lang="zh-CN" altLang="en-US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类。</a:t>
            </a:r>
            <a:endParaRPr lang="zh-CN" altLang="en-US" sz="24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路径规划：可在类级别使用 </a:t>
            </a:r>
            <a:r>
              <a:rPr lang="en-US" altLang="zh-CN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@RequestMapping </a:t>
            </a:r>
            <a:r>
              <a:rPr lang="zh-CN" altLang="en-US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为整个控制器的所有方法定义一个统一的请求路径前缀，便于模块化管理。</a:t>
            </a:r>
            <a:endParaRPr lang="zh-CN" altLang="en-US" sz="24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5055" y="1238885"/>
            <a:ext cx="951674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2400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Handler </a:t>
            </a:r>
            <a:r>
              <a:rPr lang="zh-CN" altLang="en-US" sz="2400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处理器即 </a:t>
            </a:r>
            <a:r>
              <a:rPr lang="en-US" altLang="zh-CN" sz="2400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400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，是 </a:t>
            </a:r>
            <a:r>
              <a:rPr lang="en-US" altLang="zh-CN" sz="2400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MVC </a:t>
            </a:r>
            <a:r>
              <a:rPr lang="zh-CN" altLang="en-US" sz="2400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架构中的控制层（</a:t>
            </a:r>
            <a:r>
              <a:rPr lang="en-US" altLang="zh-CN" sz="2400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），主要负责处理前端请求、执行业务逻辑、返回结果（视图或数据）。</a:t>
            </a:r>
            <a:endParaRPr lang="zh-CN" altLang="en-US" sz="2400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 @RequestMapping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注解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18"/>
          <p:cNvSpPr txBox="1"/>
          <p:nvPr/>
        </p:nvSpPr>
        <p:spPr>
          <a:xfrm>
            <a:off x="868740" y="2299419"/>
            <a:ext cx="10454520" cy="1560154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@RequestMapping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注解时，指定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value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属性为对应的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URL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映射名即可。若不在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@RequestMapping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中配置其他属性，可以省去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value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参数名：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highlight>
                  <a:srgbClr val="C0C0C0"/>
                </a:highlight>
                <a:latin typeface="微软雅黑" panose="020B0503020204020204" charset="-122"/>
                <a:ea typeface="微软雅黑" panose="020B0503020204020204" charset="-122"/>
              </a:rPr>
              <a:t>@RequestMapping(“/getAllUser”)</a:t>
            </a:r>
            <a:endParaRPr lang="zh-CN" altLang="zh-CN" sz="2400" dirty="0">
              <a:highlight>
                <a:srgbClr val="C0C0C0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217" y="913951"/>
            <a:ext cx="1045452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@RequesrMapping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注解的作用是为控制器指定可以处理哪些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URL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请求，即将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HTTP 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请求映射到特定的处理器类或方法上。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18"/>
          <p:cNvSpPr txBox="1"/>
          <p:nvPr/>
        </p:nvSpPr>
        <p:spPr>
          <a:xfrm>
            <a:off x="868740" y="3859573"/>
            <a:ext cx="4757568" cy="1560154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@RequestMapping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支持类级别和方法级别的组合映射，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最终访问路径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=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类级路径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+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方法级路径。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2400" dirty="0">
              <a:highlight>
                <a:srgbClr val="C0C0C0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25851" y="3975075"/>
            <a:ext cx="5224072" cy="2380755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@Controller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@RequestMapping("/user") //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类级别路径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public class 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UserController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{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@RequestMapping("/list") //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方法级别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public String 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listUsers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() { ... } 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//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完整访问路径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/user/list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}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"/>
          <p:cNvSpPr txBox="1"/>
          <p:nvPr/>
        </p:nvSpPr>
        <p:spPr>
          <a:xfrm>
            <a:off x="341043" y="150172"/>
            <a:ext cx="7551278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微软雅黑" panose="020B0503020204020204" charset="-122"/>
                <a:ea typeface="微软雅黑" panose="020B0503020204020204" charset="-122"/>
              </a:rPr>
              <a:t> @RequestMapping </a:t>
            </a:r>
            <a:r>
              <a:rPr lang="zh-CN" altLang="en-US" sz="3000" b="1" dirty="0">
                <a:latin typeface="微软雅黑" panose="020B0503020204020204" charset="-122"/>
                <a:ea typeface="微软雅黑" panose="020B0503020204020204" charset="-122"/>
              </a:rPr>
              <a:t>高级配置</a:t>
            </a:r>
            <a:endParaRPr lang="en-US" altLang="zh-CN" sz="3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18"/>
          <p:cNvSpPr txBox="1"/>
          <p:nvPr/>
        </p:nvSpPr>
        <p:spPr>
          <a:xfrm>
            <a:off x="868740" y="1482455"/>
            <a:ext cx="10454520" cy="1508084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method (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限制方法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：限定请求的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HTTP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方法（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GET, POST, PUT, DELETE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等）。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- method = 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RequestMethod.GET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- method = {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RequestMethod.GET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RequestMethod.POST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}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8739" y="3105833"/>
            <a:ext cx="8694985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Params 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限制参数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)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：要求请求中必须包含指定名称的参数。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 params = "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userId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" //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必须包含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userId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参数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 params = "type=admin" //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必须包含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type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参数且值为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admin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8739" y="4754355"/>
            <a:ext cx="6097248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headers 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限制头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：要求请求头必须满足指定条件。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 headers = "Content-Type=text/html"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"/>
          <p:cNvSpPr txBox="1"/>
          <p:nvPr/>
        </p:nvSpPr>
        <p:spPr>
          <a:xfrm>
            <a:off x="341044" y="150171"/>
            <a:ext cx="5497625" cy="763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参数绑定过程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3217" y="2212771"/>
            <a:ext cx="10853569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执行流程：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DispatcherServlet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（前端控制器）接收用户请求。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HandlerMapping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（处理器映射器）根据请求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URL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找到对应的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（即控制器方法）。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HandlerAdapter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（处理器适配器）调用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此时，处理器适配器会调用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Spring MVC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提供的参数绑定组建将请求的数据绑定到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处理器方法对应的形参上。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参数绑定组建的技术演进：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    早期：使用 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PropertyEditor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，主要用于字符串到对象的转换。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    现代：使用更强大、通用的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Converter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接口，支持任意类型间的转换。</a:t>
            </a:r>
            <a:endParaRPr kumimoji="0" lang="zh-CN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3217" y="913951"/>
            <a:ext cx="1045452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Spring MVC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通过参数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绑定，将客户端请求中的键值对数据，自动绑定到控制器方法的形参上。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"/>
          <p:cNvSpPr txBox="1"/>
          <p:nvPr/>
        </p:nvSpPr>
        <p:spPr>
          <a:xfrm>
            <a:off x="341043" y="150172"/>
            <a:ext cx="557257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默认支持的参数类型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18"/>
          <p:cNvSpPr txBox="1"/>
          <p:nvPr/>
        </p:nvSpPr>
        <p:spPr>
          <a:xfrm>
            <a:off x="868740" y="1130186"/>
            <a:ext cx="10454520" cy="10358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Spring MVC 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中有一些默认支持的类型，可直接在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类的方法中定义，在参数绑定的过程中遇到该种类型就直接绑定。</a:t>
            </a:r>
            <a:endParaRPr lang="en-US" altLang="zh-CN" sz="2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40425" y="2710773"/>
          <a:ext cx="9711149" cy="3165372"/>
        </p:xfrm>
        <a:graphic>
          <a:graphicData uri="http://schemas.openxmlformats.org/drawingml/2006/table">
            <a:tbl>
              <a:tblPr/>
              <a:tblGrid>
                <a:gridCol w="3227642"/>
                <a:gridCol w="6483507"/>
              </a:tblGrid>
              <a:tr h="4251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名称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作用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</a:tr>
              <a:tr h="5732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HttpServletRequest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通过</a:t>
                      </a:r>
                      <a:r>
                        <a:rPr lang="en-US" alt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request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对象获取请求信息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</a:tr>
              <a:tr h="674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HttpServletResponse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通过</a:t>
                      </a:r>
                      <a:r>
                        <a:rPr lang="en-US" alt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response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对象处理对应信息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</a:tr>
              <a:tr h="5857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HttpSession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通过</a:t>
                      </a:r>
                      <a:r>
                        <a:rPr lang="en-US" alt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session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对象得到</a:t>
                      </a:r>
                      <a:r>
                        <a:rPr lang="en-US" alt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session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中存放的对象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</a:tr>
              <a:tr h="9071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Model/</a:t>
                      </a: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ModelMap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Model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是一个接口，</a:t>
                      </a:r>
                      <a:r>
                        <a:rPr lang="en-US" altLang="zh-CN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ModelMap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是一个接口实现，它的作用是将</a:t>
                      </a:r>
                      <a:r>
                        <a:rPr lang="en-US" alt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model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数据填充到</a:t>
                      </a:r>
                      <a:r>
                        <a:rPr lang="en-US" alt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request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域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1043" y="150172"/>
            <a:ext cx="557257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简单类型参数绑定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868740" y="860946"/>
            <a:ext cx="10454520" cy="10358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Spring MVC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支持简单类型的参数绑定，这些类型直接在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类的方法中定义，形参名称必须与请求参数名称一致。在处理信息时，以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key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名寻找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类的方法中具有相同名称的形参并进行绑定。例如：</a:t>
            </a:r>
            <a:endParaRPr lang="zh-CN" altLang="en-US" sz="2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575" y="2688590"/>
            <a:ext cx="8325485" cy="2609215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请求：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2|&lt;a href="usersController/test?uId=123"&gt;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无注解参数绑定&lt;/a&gt;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Controller类的方法：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2|public void getAllUser(Integer uId) throws Exception {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8"/>
          <p:cNvSpPr txBox="1"/>
          <p:nvPr/>
        </p:nvSpPr>
        <p:spPr>
          <a:xfrm>
            <a:off x="868740" y="5297889"/>
            <a:ext cx="10454520" cy="1560154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50000"/>
              </a:lnSpc>
            </a:pP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可以通过使用注解的方式为请求参数指定别名。注解@RequestParam可以对自定义简单类型的参数进行绑定，即如果使用@RequestParam就无须设置Controller方法的形参名称与request传入的参数名称一致。</a:t>
            </a:r>
            <a:endParaRPr lang="en-US" altLang="zh-CN" sz="2000" dirty="0" err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1043" y="150172"/>
            <a:ext cx="557257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简单类型参数绑定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868740" y="989216"/>
            <a:ext cx="10454520" cy="10358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50000"/>
              </a:lnSpc>
              <a:defRPr/>
            </a:pP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如果要求绑定的参数一定不能为空，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可使用@RequestParam注解中的required属性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来指定该参数是否必须传入，属性值为false时指定参数不用必须传入，默认值为true；如果有一些参数可能为空，但是又希望它们为空时有一个默认值，此时可以使用defaultValue属性来指定某些参数的默认值。例如：</a:t>
            </a:r>
            <a:endParaRPr lang="en-US" altLang="zh-CN" sz="2000" dirty="0" err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8045" y="3561715"/>
            <a:ext cx="10454640" cy="2347595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类的方法：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2|public void testdefaultValue(@RequestParam(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    value="id", defaultValue="1"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4|)Integer u_id) {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1043" y="150172"/>
            <a:ext cx="557257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包装类型参数绑定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868740" y="989216"/>
            <a:ext cx="10454520" cy="10358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50000"/>
              </a:lnSpc>
              <a:defRPr/>
            </a:pP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这种类型将会被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Spring MVC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的处理器适配器解析，它会创建具体的实体类，并将相关的属性值通过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set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方法绑定到包装类中。例如：</a:t>
            </a:r>
            <a:endParaRPr lang="zh-CN" altLang="en-US" sz="2000" dirty="0" err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8045" y="2153285"/>
            <a:ext cx="10454640" cy="3799205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请求：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2|&lt;form action="usersController/selUser"&gt;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用户名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:&lt;input type="text" name="uName"/&gt;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4|    &lt;input type="submit" value="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"/&gt;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5|&lt;/form&gt;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类的方法：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2|public ModelAndView getAllUser(Users users) throws Exception {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1043" y="150172"/>
            <a:ext cx="557257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包装类型参数绑定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868740" y="989216"/>
            <a:ext cx="10454520" cy="10358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50000"/>
              </a:lnSpc>
              <a:defRPr/>
            </a:pP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在进行查询时，指定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属性为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包装对象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的形式，当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标签内容作为参数传到后台的时候，程序会自动把值赋给包装类对象下的对应属性。当前端页面发出请求后，处理器适配器会解析这种格式的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，将该参数当作查询包装类的成员参数绑定起来，作为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方法的形参。这样在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方法中就可以通过查询包装类获取其包装的其他类的对象。</a:t>
            </a:r>
            <a:endParaRPr lang="zh-CN" altLang="en-US" sz="2000" dirty="0" err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 algn="just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注意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：因为搜索条件中可能会含有中文信息，所以如果查询失败，可以在程序打个断点跟一下，看中文数据传到后台是否发生乱码情况，如果中文数据到后台出现乱码现象，就需要配置一个过滤器，对传输的数据格式进行统一转码。一般会在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web.xml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中设置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Spring MVC</a:t>
            </a:r>
            <a:r>
              <a:rPr lang="zh-CN" altLang="en-US" sz="2000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的转码过滤器来解决这种问题，代码如下：</a:t>
            </a:r>
            <a:endParaRPr lang="zh-CN" altLang="en-US" sz="2000" dirty="0" err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1043" y="150172"/>
            <a:ext cx="557257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包装类型参数绑定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8045" y="1088390"/>
            <a:ext cx="10454640" cy="3201670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1|&lt;filter&gt;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    &lt;filter-name&gt;characterEncodingFilter&lt;/filter-name&gt;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    &lt;filter-class&gt;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4|        org.springframework.web.filter.CharacterEncodingFilter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5|    &lt;/filter-class&gt;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6|    &lt;init-param&gt;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7|        &lt;param-name&gt;encoding&lt;/param-name&gt;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8|        &lt;param-value&gt;UTF-8&lt;/param-value&gt;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9|    &lt;/init-param&gt;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10|&lt;/filter&gt;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9.2 Spring 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框架概述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8"/>
          <p:cNvSpPr txBox="1"/>
          <p:nvPr>
            <p:custDataLst>
              <p:tags r:id="rId1"/>
            </p:custDataLst>
          </p:nvPr>
        </p:nvSpPr>
        <p:spPr>
          <a:xfrm>
            <a:off x="3253138" y="1930583"/>
            <a:ext cx="5485617" cy="3451905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什么是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</a:rPr>
              <a:t>Spring MVC?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</a:rPr>
              <a:t>Spring MVC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与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</a:rPr>
              <a:t>Struts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的区别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</a:rPr>
              <a:t>Spring MVC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</a:rPr>
              <a:t>的体系结构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/>
          <p:cNvSpPr txBox="1"/>
          <p:nvPr/>
        </p:nvSpPr>
        <p:spPr>
          <a:xfrm>
            <a:off x="868740" y="989216"/>
            <a:ext cx="10454520" cy="10358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50000"/>
              </a:lnSpc>
              <a:defRPr/>
            </a:pP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当前端请求的参数为批量数据时，处理器适配器会根据批量的类型，以及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的形参定义的类型，进行数据绑定，使得前端请求数据绑定到相应的数组或者集合参数上。</a:t>
            </a:r>
            <a:endParaRPr lang="zh-CN" altLang="en-US" sz="20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8045" y="2533650"/>
            <a:ext cx="10454640" cy="3853180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请求：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2|&lt;form action="getArrayTest"&gt;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    &lt;table&gt;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4|        &lt;tr&gt;……&lt;/tr&gt;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5|        &lt;c:forEach items="${listU}" var="list"&gt;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6|            &lt;tr&gt;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7|                &lt;td&gt;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8|                    &lt;input type="checkbox" name="id" value="${list.id}"/&gt;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9|                &lt;/td&gt;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10|                &lt;td&gt;${list.name}&lt;/td&gt;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标题 4"/>
          <p:cNvSpPr txBox="1"/>
          <p:nvPr/>
        </p:nvSpPr>
        <p:spPr>
          <a:xfrm>
            <a:off x="340995" y="149860"/>
            <a:ext cx="872363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集合类型参数绑定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数组类型的请求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参数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0995" y="149860"/>
            <a:ext cx="872363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集合类型参数绑定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数组类型的请求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参数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2480" y="861060"/>
            <a:ext cx="10454640" cy="3853180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11|         &lt;td&gt;${list.age}&lt;/td&gt;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12|                &lt;td&gt;${list.tel}&lt;/td&gt;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13|            &lt;/tr&gt;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14|        &lt;/c:forEach&gt;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15|    &lt;/table&gt;&lt;br/&gt;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16|    &lt;input type="submit" value="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批量提交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"/&gt;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17|&lt;/form&gt;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18|……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类的方法：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2|public void arrayTest(int[] id) {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8"/>
          <p:cNvSpPr txBox="1"/>
          <p:nvPr/>
        </p:nvSpPr>
        <p:spPr>
          <a:xfrm>
            <a:off x="792540" y="4846841"/>
            <a:ext cx="10454520" cy="10358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50000"/>
              </a:lnSpc>
              <a:defRPr/>
            </a:pP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此时一个或者多个被选中的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空间的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是相同的，这就需要在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端使用一个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相同的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数组类型的参数去接收批量参数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 algn="just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注意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：如果不在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的方法里加参数注解的话，那么实体类和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方法的形参以及页面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标签的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属性，必须要保持一致。</a:t>
            </a:r>
            <a:endParaRPr lang="zh-CN" altLang="en-US" sz="20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0995" y="149860"/>
            <a:ext cx="872363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集合类型参数绑定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——List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类型请求参数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8"/>
          <p:cNvSpPr txBox="1"/>
          <p:nvPr/>
        </p:nvSpPr>
        <p:spPr>
          <a:xfrm>
            <a:off x="607755" y="1207021"/>
            <a:ext cx="10454520" cy="10358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50000"/>
              </a:lnSpc>
              <a:defRPr/>
            </a:pP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当想把页面上的批量数据通过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Spring MVC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转换为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端的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List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类型的对象时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，每一组数据的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空间的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属性使用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集合名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下标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].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的形式，当请求传递给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端时，处理器适配器会根据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的格式请求参数解析为响应的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List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集合。例如：</a:t>
            </a:r>
            <a:endParaRPr lang="zh-CN" altLang="en-US" sz="20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7695" y="2871470"/>
            <a:ext cx="10454640" cy="3538220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请求：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2|&lt;form action="getArrayTest2"&gt;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    &lt;table&gt;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4|        &lt;tr&gt;……&lt;/tr&gt;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5|        &lt;c:forEach items="${listU}" var="list" varStatus="status"&gt;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6|            &lt;tr&gt;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7|                &lt;td&gt;&lt;input name="listU[${status.index}].name" value="${list.name}"&gt;&lt;/td&gt;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8|                &lt;td&gt;&lt;input name="listU[${status.index}].age" value="${list.age}"&gt;&lt;/td&gt;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0995" y="149860"/>
            <a:ext cx="872363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集合类型参数绑定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——List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类型请求参数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2290" y="861060"/>
            <a:ext cx="10454640" cy="2691130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9|     &lt;td&gt;&lt;input name="listU[${status.index}].tel" value="${list.tel}”&gt;&lt;/td&gt;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10|            &lt;/tr&gt;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11|        &lt;/c: forEach&gt;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12|    &lt;/table&gt;&lt;br/&gt;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13|    &lt;input type="submit" value="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提交测试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"/&gt;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14|&lt;/form&gt;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15|……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18"/>
          <p:cNvSpPr txBox="1"/>
          <p:nvPr/>
        </p:nvSpPr>
        <p:spPr>
          <a:xfrm>
            <a:off x="542350" y="3804171"/>
            <a:ext cx="10454520" cy="10358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50000"/>
              </a:lnSpc>
              <a:defRPr/>
            </a:pP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每一行参数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都使用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集合名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下标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].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的形式，当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form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表单被提交之后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会将该批量数据转化为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对应的方法的包装类参数中，对应该包装类参数的集合名相同的属性对象。</a:t>
            </a:r>
            <a:endParaRPr lang="zh-CN" altLang="en-US" sz="2000" dirty="0" err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 algn="just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注意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：包装类中定义的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List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集合属性，其名称一定要与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JSP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页面中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属性定义的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集合名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下标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].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属性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形式中的集合名是一致的，这样处理器适配器才可以正确绑定该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List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集合。</a:t>
            </a:r>
            <a:endParaRPr lang="zh-CN" altLang="en-US" sz="20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0995" y="149860"/>
            <a:ext cx="872363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集合类型参数绑定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——List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类型请求参数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2290" y="861060"/>
            <a:ext cx="10454640" cy="3527425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类的方法：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2|public void arrayTest(ListQryModel listQryModel) {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4|public class ListQryModel {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5|    private List&lt;Users&gt; listU;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6|    public List&lt;Users&gt; getListU0 {return listU;}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7|    public void setListU(List&lt;Users&gt; listU) {this.listU = listU;}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8|}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9|……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0995" y="149860"/>
            <a:ext cx="872363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集合类型参数绑定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——Map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类型请求参数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2290" y="2286000"/>
            <a:ext cx="10454640" cy="4470400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请求：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2|&lt;form action="getArrayTest3"&gt;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    &lt;table&gt;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4|        &lt;tr&gt;……&lt;/tr&gt;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5|        &lt;tr&gt;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6|            &lt;td&gt;&lt;input name="userMap['name']" value="LILY"/&gt;&lt;/td&gt;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7|            &lt;td&gt;&lt;input name="userMap['age']" value="18"/&gt;&lt;/td&gt;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8|            &lt;td&gt;&lt;input name="userMap['tel']" value="130********"/&gt;&lt;/td&gt;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9|        &lt;/tr&gt;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10|    &lt;/table&gt;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11|    &lt;br/&gt;&lt;input type="submit" value="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批量提交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"/&gt;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12|&lt;/form&gt;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13|……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18"/>
          <p:cNvSpPr txBox="1"/>
          <p:nvPr/>
        </p:nvSpPr>
        <p:spPr>
          <a:xfrm>
            <a:off x="542350" y="784746"/>
            <a:ext cx="10454520" cy="10358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40000"/>
              </a:lnSpc>
              <a:defRPr/>
            </a:pP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当想把页面上的批量数据通过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Spring MVC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转换为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端的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类型的对象时，每一组数据的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标签的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属性使用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“Map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名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[key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值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]”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的形式，当请求传递到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端时，处理器适配器会根据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的格式将请求参数解析为响应的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集合。例如：</a:t>
            </a:r>
            <a:endParaRPr lang="zh-CN" altLang="en-US" sz="20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40995" y="149860"/>
            <a:ext cx="872363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集合类型参数绑定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——Map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类型请求参数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2290" y="3143885"/>
            <a:ext cx="10454640" cy="3612515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类的方法：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2|public void arrayTest(MapQryModel mapQryModel) {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4|public class MapQryModel {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5|    private Map&lt;String, Object&gt; userMap;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6|    public Map&lt;String, Object&gt; getUserMap() {return userMap;}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7|    public void setUserMap(Map&lt;String, Object&gt; userMap) {this.userMap = userMap;}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8|}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9|……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18"/>
          <p:cNvSpPr txBox="1"/>
          <p:nvPr/>
        </p:nvSpPr>
        <p:spPr>
          <a:xfrm>
            <a:off x="542350" y="784746"/>
            <a:ext cx="10454520" cy="1035893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ct val="140000"/>
              </a:lnSpc>
              <a:defRPr/>
            </a:pP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这里每一个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的参数都使用了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“Map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名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[key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值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]”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的表达形式，这种形式的数据被提交时，会被处理器适配器解析为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对应的方法含有相同的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名的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类型属性的包装类参数。</a:t>
            </a:r>
            <a:endParaRPr lang="zh-CN" altLang="en-US" sz="20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 algn="just">
              <a:lnSpc>
                <a:spcPct val="140000"/>
              </a:lnSpc>
              <a:defRPr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注意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form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表单的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元素的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属性要和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相关方法的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形参名，以及对应的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key</a:t>
            </a:r>
            <a:r>
              <a:rPr lang="zh-CN" altLang="en-US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保持一致。</a:t>
            </a:r>
            <a:endParaRPr lang="zh-CN" altLang="en-US" sz="20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0855" y="1600200"/>
            <a:ext cx="3941445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3600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什么是Spring MVC拦截器？</a:t>
            </a:r>
            <a:endParaRPr lang="en-US" sz="3600" b="1" dirty="0">
              <a:solidFill>
                <a:srgbClr val="007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3175000"/>
            <a:ext cx="4470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一种用于在请求处理流程中</a:t>
            </a:r>
            <a:r>
              <a:rPr lang="en-US" sz="1600" dirty="0">
                <a:solidFill>
                  <a:srgbClr val="333333"/>
                </a:solidFill>
                <a:highlight>
                  <a:srgbClr val="FFC107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横插逻辑 </a:t>
            </a: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的插件机制，实现关注点分离。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927600" y="1600200"/>
            <a:ext cx="3403600" cy="1168400"/>
          </a:xfrm>
          <a:custGeom>
            <a:avLst/>
            <a:gdLst/>
            <a:ahLst/>
            <a:cxnLst/>
            <a:rect l="l" t="t" r="r" b="b"/>
            <a:pathLst>
              <a:path w="3403600" h="1168400">
                <a:moveTo>
                  <a:pt x="101604" y="0"/>
                </a:moveTo>
                <a:lnTo>
                  <a:pt x="3301996" y="0"/>
                </a:lnTo>
                <a:cubicBezTo>
                  <a:pt x="3358110" y="0"/>
                  <a:pt x="3403600" y="45490"/>
                  <a:pt x="3403600" y="101604"/>
                </a:cubicBezTo>
                <a:lnTo>
                  <a:pt x="3403600" y="1066796"/>
                </a:lnTo>
                <a:cubicBezTo>
                  <a:pt x="3403600" y="1122910"/>
                  <a:pt x="3358110" y="1168400"/>
                  <a:pt x="3301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5162550" y="1854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176927" y="304800"/>
                </a:lnTo>
                <a:cubicBezTo>
                  <a:pt x="155377" y="279440"/>
                  <a:pt x="142875" y="246757"/>
                  <a:pt x="142875" y="212169"/>
                </a:cubicBezTo>
                <a:lnTo>
                  <a:pt x="142875" y="193655"/>
                </a:lnTo>
                <a:cubicBezTo>
                  <a:pt x="142875" y="189309"/>
                  <a:pt x="143470" y="185023"/>
                  <a:pt x="144601" y="180975"/>
                </a:cubicBezTo>
                <a:lnTo>
                  <a:pt x="115669" y="180975"/>
                </a:lnTo>
                <a:close/>
                <a:moveTo>
                  <a:pt x="265093" y="290810"/>
                </a:moveTo>
                <a:lnTo>
                  <a:pt x="257175" y="294561"/>
                </a:lnTo>
                <a:lnTo>
                  <a:pt x="257175" y="182582"/>
                </a:lnTo>
                <a:lnTo>
                  <a:pt x="314325" y="201632"/>
                </a:lnTo>
                <a:lnTo>
                  <a:pt x="314325" y="213300"/>
                </a:lnTo>
                <a:cubicBezTo>
                  <a:pt x="314325" y="246519"/>
                  <a:pt x="295156" y="276701"/>
                  <a:pt x="265093" y="290870"/>
                </a:cubicBezTo>
                <a:close/>
                <a:moveTo>
                  <a:pt x="251162" y="154484"/>
                </a:moveTo>
                <a:lnTo>
                  <a:pt x="184487" y="176689"/>
                </a:lnTo>
                <a:cubicBezTo>
                  <a:pt x="176689" y="179308"/>
                  <a:pt x="171450" y="186571"/>
                  <a:pt x="171450" y="194786"/>
                </a:cubicBezTo>
                <a:lnTo>
                  <a:pt x="171450" y="213300"/>
                </a:lnTo>
                <a:cubicBezTo>
                  <a:pt x="171450" y="257592"/>
                  <a:pt x="197048" y="297894"/>
                  <a:pt x="237053" y="316706"/>
                </a:cubicBezTo>
                <a:lnTo>
                  <a:pt x="248067" y="321885"/>
                </a:lnTo>
                <a:cubicBezTo>
                  <a:pt x="250924" y="323195"/>
                  <a:pt x="254020" y="323910"/>
                  <a:pt x="257115" y="323910"/>
                </a:cubicBezTo>
                <a:cubicBezTo>
                  <a:pt x="260211" y="323910"/>
                  <a:pt x="263366" y="323195"/>
                  <a:pt x="266164" y="321885"/>
                </a:cubicBezTo>
                <a:lnTo>
                  <a:pt x="277178" y="316706"/>
                </a:lnTo>
                <a:cubicBezTo>
                  <a:pt x="317302" y="297835"/>
                  <a:pt x="342900" y="257532"/>
                  <a:pt x="342900" y="213241"/>
                </a:cubicBezTo>
                <a:lnTo>
                  <a:pt x="342900" y="194727"/>
                </a:lnTo>
                <a:cubicBezTo>
                  <a:pt x="342900" y="186511"/>
                  <a:pt x="337661" y="179249"/>
                  <a:pt x="329863" y="176629"/>
                </a:cubicBezTo>
                <a:lnTo>
                  <a:pt x="263188" y="154424"/>
                </a:lnTo>
                <a:cubicBezTo>
                  <a:pt x="259259" y="153114"/>
                  <a:pt x="255032" y="153114"/>
                  <a:pt x="251162" y="154424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7" name="Text 4"/>
          <p:cNvSpPr/>
          <p:nvPr/>
        </p:nvSpPr>
        <p:spPr>
          <a:xfrm>
            <a:off x="5638800" y="18288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权限校验</a:t>
            </a:r>
            <a:endParaRPr lang="en-US" sz="18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5130800" y="2311400"/>
            <a:ext cx="308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核心应用场景，如登录状态检查。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534400" y="1600200"/>
            <a:ext cx="3403600" cy="1168400"/>
          </a:xfrm>
          <a:custGeom>
            <a:avLst/>
            <a:gdLst/>
            <a:ahLst/>
            <a:cxnLst/>
            <a:rect l="l" t="t" r="r" b="b"/>
            <a:pathLst>
              <a:path w="3403600" h="1168400">
                <a:moveTo>
                  <a:pt x="101604" y="0"/>
                </a:moveTo>
                <a:lnTo>
                  <a:pt x="3301996" y="0"/>
                </a:lnTo>
                <a:cubicBezTo>
                  <a:pt x="3358110" y="0"/>
                  <a:pt x="3403600" y="45490"/>
                  <a:pt x="3403600" y="101604"/>
                </a:cubicBezTo>
                <a:lnTo>
                  <a:pt x="3403600" y="1066796"/>
                </a:lnTo>
                <a:cubicBezTo>
                  <a:pt x="3403600" y="1122910"/>
                  <a:pt x="3358110" y="1168400"/>
                  <a:pt x="3301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0" name="Shape 7"/>
          <p:cNvSpPr/>
          <p:nvPr/>
        </p:nvSpPr>
        <p:spPr>
          <a:xfrm>
            <a:off x="8826500" y="1854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007BFF"/>
          </a:solidFill>
        </p:spPr>
      </p:sp>
      <p:sp>
        <p:nvSpPr>
          <p:cNvPr id="11" name="Text 8"/>
          <p:cNvSpPr/>
          <p:nvPr/>
        </p:nvSpPr>
        <p:spPr>
          <a:xfrm>
            <a:off x="9245600" y="18288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日志记录</a:t>
            </a:r>
            <a:endParaRPr lang="en-US" sz="18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737600" y="2311400"/>
            <a:ext cx="308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记录请求信息，用于审计或监控。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927600" y="2971800"/>
            <a:ext cx="3403600" cy="1168400"/>
          </a:xfrm>
          <a:custGeom>
            <a:avLst/>
            <a:gdLst/>
            <a:ahLst/>
            <a:cxnLst/>
            <a:rect l="l" t="t" r="r" b="b"/>
            <a:pathLst>
              <a:path w="3403600" h="1168400">
                <a:moveTo>
                  <a:pt x="101604" y="0"/>
                </a:moveTo>
                <a:lnTo>
                  <a:pt x="3301996" y="0"/>
                </a:lnTo>
                <a:cubicBezTo>
                  <a:pt x="3358110" y="0"/>
                  <a:pt x="3403600" y="45490"/>
                  <a:pt x="3403600" y="101604"/>
                </a:cubicBezTo>
                <a:lnTo>
                  <a:pt x="3403600" y="1066796"/>
                </a:lnTo>
                <a:cubicBezTo>
                  <a:pt x="3403600" y="1122910"/>
                  <a:pt x="3358110" y="1168400"/>
                  <a:pt x="3301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4" name="Shape 11"/>
          <p:cNvSpPr/>
          <p:nvPr/>
        </p:nvSpPr>
        <p:spPr>
          <a:xfrm>
            <a:off x="5200650" y="3225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00310" y="0"/>
                </a:moveTo>
                <a:cubicBezTo>
                  <a:pt x="92393" y="0"/>
                  <a:pt x="86023" y="6370"/>
                  <a:pt x="86023" y="14288"/>
                </a:cubicBezTo>
                <a:cubicBezTo>
                  <a:pt x="86023" y="22205"/>
                  <a:pt x="92393" y="28575"/>
                  <a:pt x="100310" y="28575"/>
                </a:cubicBezTo>
                <a:lnTo>
                  <a:pt x="119360" y="28575"/>
                </a:lnTo>
                <a:lnTo>
                  <a:pt x="119360" y="43636"/>
                </a:lnTo>
                <a:cubicBezTo>
                  <a:pt x="55066" y="50721"/>
                  <a:pt x="5060" y="105251"/>
                  <a:pt x="5060" y="171450"/>
                </a:cubicBezTo>
                <a:cubicBezTo>
                  <a:pt x="5060" y="242471"/>
                  <a:pt x="62627" y="300038"/>
                  <a:pt x="133648" y="300038"/>
                </a:cubicBezTo>
                <a:cubicBezTo>
                  <a:pt x="204668" y="300038"/>
                  <a:pt x="262235" y="242471"/>
                  <a:pt x="262235" y="171450"/>
                </a:cubicBezTo>
                <a:cubicBezTo>
                  <a:pt x="262235" y="147757"/>
                  <a:pt x="255806" y="125551"/>
                  <a:pt x="244614" y="106442"/>
                </a:cubicBezTo>
                <a:lnTo>
                  <a:pt x="261402" y="89654"/>
                </a:lnTo>
                <a:cubicBezTo>
                  <a:pt x="268843" y="82213"/>
                  <a:pt x="268843" y="70128"/>
                  <a:pt x="261402" y="62686"/>
                </a:cubicBezTo>
                <a:cubicBezTo>
                  <a:pt x="253960" y="55245"/>
                  <a:pt x="241875" y="55245"/>
                  <a:pt x="234434" y="62686"/>
                </a:cubicBezTo>
                <a:lnTo>
                  <a:pt x="220504" y="76617"/>
                </a:lnTo>
                <a:cubicBezTo>
                  <a:pt x="200918" y="58638"/>
                  <a:pt x="175736" y="46673"/>
                  <a:pt x="147876" y="43577"/>
                </a:cubicBezTo>
                <a:lnTo>
                  <a:pt x="147876" y="28515"/>
                </a:lnTo>
                <a:lnTo>
                  <a:pt x="166926" y="28515"/>
                </a:lnTo>
                <a:cubicBezTo>
                  <a:pt x="174843" y="28515"/>
                  <a:pt x="181213" y="22146"/>
                  <a:pt x="181213" y="14228"/>
                </a:cubicBezTo>
                <a:cubicBezTo>
                  <a:pt x="181213" y="6310"/>
                  <a:pt x="174843" y="-60"/>
                  <a:pt x="166926" y="-60"/>
                </a:cubicBezTo>
                <a:lnTo>
                  <a:pt x="100251" y="-60"/>
                </a:lnTo>
                <a:close/>
                <a:moveTo>
                  <a:pt x="147935" y="109537"/>
                </a:moveTo>
                <a:lnTo>
                  <a:pt x="147935" y="171450"/>
                </a:lnTo>
                <a:cubicBezTo>
                  <a:pt x="147935" y="179368"/>
                  <a:pt x="141565" y="185738"/>
                  <a:pt x="133648" y="185738"/>
                </a:cubicBezTo>
                <a:cubicBezTo>
                  <a:pt x="125730" y="185738"/>
                  <a:pt x="119360" y="179368"/>
                  <a:pt x="119360" y="171450"/>
                </a:cubicBezTo>
                <a:lnTo>
                  <a:pt x="119360" y="109537"/>
                </a:lnTo>
                <a:cubicBezTo>
                  <a:pt x="119360" y="101620"/>
                  <a:pt x="125730" y="95250"/>
                  <a:pt x="133648" y="95250"/>
                </a:cubicBezTo>
                <a:cubicBezTo>
                  <a:pt x="141565" y="95250"/>
                  <a:pt x="147935" y="101620"/>
                  <a:pt x="147935" y="109537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5" name="Text 12"/>
          <p:cNvSpPr/>
          <p:nvPr/>
        </p:nvSpPr>
        <p:spPr>
          <a:xfrm>
            <a:off x="5638800" y="32004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性能监控</a:t>
            </a:r>
            <a:endParaRPr lang="en-US" sz="18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130800" y="3683000"/>
            <a:ext cx="308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统计请求处理时间，定位性能瓶颈。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534400" y="2971800"/>
            <a:ext cx="3403600" cy="1168400"/>
          </a:xfrm>
          <a:custGeom>
            <a:avLst/>
            <a:gdLst/>
            <a:ahLst/>
            <a:cxnLst/>
            <a:rect l="l" t="t" r="r" b="b"/>
            <a:pathLst>
              <a:path w="3403600" h="1168400">
                <a:moveTo>
                  <a:pt x="101604" y="0"/>
                </a:moveTo>
                <a:lnTo>
                  <a:pt x="3301996" y="0"/>
                </a:lnTo>
                <a:cubicBezTo>
                  <a:pt x="3358110" y="0"/>
                  <a:pt x="3403600" y="45490"/>
                  <a:pt x="3403600" y="101604"/>
                </a:cubicBezTo>
                <a:lnTo>
                  <a:pt x="3403600" y="1066796"/>
                </a:lnTo>
                <a:cubicBezTo>
                  <a:pt x="3403600" y="1122910"/>
                  <a:pt x="3358110" y="1168400"/>
                  <a:pt x="3301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8" name="Shape 15"/>
          <p:cNvSpPr/>
          <p:nvPr/>
        </p:nvSpPr>
        <p:spPr>
          <a:xfrm>
            <a:off x="8750300" y="3225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9" name="Text 16"/>
          <p:cNvSpPr/>
          <p:nvPr/>
        </p:nvSpPr>
        <p:spPr>
          <a:xfrm>
            <a:off x="9245600" y="32004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通用逻辑</a:t>
            </a:r>
            <a:endParaRPr lang="en-US" sz="18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737600" y="3683000"/>
            <a:ext cx="308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统一处理如字符编码、参数验证等。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1099820" y="4991100"/>
            <a:ext cx="9780905" cy="1263015"/>
          </a:xfrm>
          <a:custGeom>
            <a:avLst/>
            <a:gdLst/>
            <a:ahLst/>
            <a:cxnLst/>
            <a:rect l="l" t="t" r="r" b="b"/>
            <a:pathLst>
              <a:path w="11684000" h="8128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711200"/>
                </a:lnTo>
                <a:cubicBezTo>
                  <a:pt x="11684000" y="767275"/>
                  <a:pt x="11638475" y="812800"/>
                  <a:pt x="1158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22" name="Shape 19"/>
          <p:cNvSpPr/>
          <p:nvPr/>
        </p:nvSpPr>
        <p:spPr>
          <a:xfrm>
            <a:off x="1358239" y="525272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23" name="Text 20"/>
          <p:cNvSpPr/>
          <p:nvPr/>
        </p:nvSpPr>
        <p:spPr>
          <a:xfrm>
            <a:off x="1713865" y="5143500"/>
            <a:ext cx="9019540" cy="777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类比理解：</a:t>
            </a: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如同火车站的安检口，在乘客进站前（preHandle）检查车票，出站后（afterCompletion）清理垃圾，是保障站点安全、维护秩序的</a:t>
            </a:r>
            <a:r>
              <a:rPr lang="en-US" sz="1600" b="1" dirty="0">
                <a:solidFill>
                  <a:srgbClr val="0056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“全局关卡”</a:t>
            </a: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6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9.</a:t>
            </a:r>
            <a:r>
              <a:rPr 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拦截器核心概念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636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HandlerInterceptor 核心三方法</a:t>
            </a:r>
            <a:endParaRPr lang="en-US" sz="3000" b="1" dirty="0">
              <a:solidFill>
                <a:srgbClr val="007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54000" y="1898015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7BFF">
              <a:alpha val="30196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1506643" y="351853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7B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21335" y="3251200"/>
            <a:ext cx="3898900" cy="1574800"/>
          </a:xfrm>
          <a:custGeom>
            <a:avLst/>
            <a:gdLst/>
            <a:ahLst/>
            <a:cxnLst/>
            <a:rect l="l" t="t" r="r" b="b"/>
            <a:pathLst>
              <a:path w="3898900" h="1574800">
                <a:moveTo>
                  <a:pt x="101606" y="0"/>
                </a:moveTo>
                <a:lnTo>
                  <a:pt x="3797294" y="0"/>
                </a:lnTo>
                <a:cubicBezTo>
                  <a:pt x="3853409" y="0"/>
                  <a:pt x="3898900" y="45491"/>
                  <a:pt x="3898900" y="101606"/>
                </a:cubicBezTo>
                <a:lnTo>
                  <a:pt x="3898900" y="1473194"/>
                </a:lnTo>
                <a:cubicBezTo>
                  <a:pt x="3898900" y="1529309"/>
                  <a:pt x="3853409" y="1574800"/>
                  <a:pt x="37972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1035" y="3366135"/>
            <a:ext cx="3619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preHandle</a:t>
            </a:r>
            <a:endParaRPr lang="en-US" sz="2000" b="1" dirty="0">
              <a:solidFill>
                <a:srgbClr val="007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568325" y="3843020"/>
            <a:ext cx="3581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Controller方法返回boolean：true放行, false拦截</a:t>
            </a:r>
            <a:endParaRPr lang="en-US" sz="14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325" y="4472305"/>
            <a:ext cx="35687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核心方法，用于</a:t>
            </a:r>
            <a:r>
              <a:rPr lang="en-US" sz="12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权限判断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63235" y="355727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869815" y="3200400"/>
            <a:ext cx="2832100" cy="1625600"/>
          </a:xfrm>
          <a:custGeom>
            <a:avLst/>
            <a:gdLst/>
            <a:ahLst/>
            <a:cxnLst/>
            <a:rect l="l" t="t" r="r" b="b"/>
            <a:pathLst>
              <a:path w="2832100" h="1625600">
                <a:moveTo>
                  <a:pt x="101600" y="0"/>
                </a:moveTo>
                <a:lnTo>
                  <a:pt x="2730500" y="0"/>
                </a:lnTo>
                <a:cubicBezTo>
                  <a:pt x="2786575" y="0"/>
                  <a:pt x="2832100" y="45525"/>
                  <a:pt x="2832100" y="101600"/>
                </a:cubicBezTo>
                <a:lnTo>
                  <a:pt x="2832100" y="1524000"/>
                </a:lnTo>
                <a:cubicBezTo>
                  <a:pt x="2832100" y="1580075"/>
                  <a:pt x="2786575" y="1625600"/>
                  <a:pt x="27305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09565" y="3403600"/>
            <a:ext cx="225615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56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postHandle</a:t>
            </a:r>
            <a:endParaRPr lang="en-US" sz="2000" b="1" dirty="0">
              <a:solidFill>
                <a:srgbClr val="0056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028565" y="3843020"/>
            <a:ext cx="2514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Controller方法后, </a:t>
            </a:r>
            <a:r>
              <a:rPr lang="en-US" sz="1400" b="1" dirty="0">
                <a:solidFill>
                  <a:srgbClr val="DC3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视图渲染前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028565" y="4218305"/>
            <a:ext cx="2501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可修改ModelAndView</a:t>
            </a:r>
            <a:endParaRPr lang="en-US" sz="12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967605" y="4472305"/>
            <a:ext cx="2501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</a:t>
            </a:r>
            <a:r>
              <a:rPr lang="en-US" sz="12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统一数据加工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8591762" y="351853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33333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8390890" y="3200400"/>
            <a:ext cx="2641600" cy="1625600"/>
          </a:xfrm>
          <a:custGeom>
            <a:avLst/>
            <a:gdLst/>
            <a:ahLst/>
            <a:cxnLst/>
            <a:rect l="l" t="t" r="r" b="b"/>
            <a:pathLst>
              <a:path w="2489200" h="1625600">
                <a:moveTo>
                  <a:pt x="101600" y="0"/>
                </a:moveTo>
                <a:lnTo>
                  <a:pt x="2387600" y="0"/>
                </a:lnTo>
                <a:cubicBezTo>
                  <a:pt x="2443675" y="0"/>
                  <a:pt x="2489200" y="45525"/>
                  <a:pt x="2489200" y="101600"/>
                </a:cubicBezTo>
                <a:lnTo>
                  <a:pt x="2489200" y="1524000"/>
                </a:lnTo>
                <a:cubicBezTo>
                  <a:pt x="2489200" y="1580075"/>
                  <a:pt x="2443675" y="1625600"/>
                  <a:pt x="23876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33333">
              <a:alpha val="10196"/>
            </a:srgbClr>
          </a:solidFill>
        </p:spPr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571865" y="3389630"/>
            <a:ext cx="267144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afterCompletion</a:t>
            </a:r>
            <a:endParaRPr lang="en-US" sz="20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572051" y="3843020"/>
            <a:ext cx="2171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整个请求</a:t>
            </a:r>
            <a:r>
              <a:rPr lang="en-US" sz="1400" b="1" dirty="0">
                <a:solidFill>
                  <a:srgbClr val="DC3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完成后</a:t>
            </a:r>
            <a:r>
              <a:rPr lang="en-US" sz="1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639996" y="4218305"/>
            <a:ext cx="2159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无论是否发生异常</a:t>
            </a:r>
            <a:endParaRPr lang="en-US" sz="12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639996" y="4472305"/>
            <a:ext cx="2159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</a:t>
            </a:r>
            <a:r>
              <a:rPr lang="en-US" sz="12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资源清理、日志记录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4000" y="1320800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全局拦截器的配置策略</a:t>
            </a:r>
            <a:endParaRPr lang="en-US" sz="3000" b="1" dirty="0">
              <a:solidFill>
                <a:srgbClr val="007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1981200"/>
            <a:ext cx="5537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indent="457200" algn="just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推荐使用 </a:t>
            </a:r>
            <a:r>
              <a:rPr lang="en-US" sz="1600" dirty="0">
                <a:solidFill>
                  <a:srgbClr val="333333"/>
                </a:solidFill>
                <a:highlight>
                  <a:srgbClr val="007BFF">
                    <a:alpha val="2000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mvc:interceptors </a:t>
            </a: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进行全局配置，通过路径匹配灵活指定拦截规则，避免早期绑定到具体HandlerMapping带来的维护负担。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Shape 2"/>
          <p:cNvSpPr/>
          <p:nvPr>
            <p:custDataLst>
              <p:tags r:id="rId1"/>
            </p:custDataLst>
          </p:nvPr>
        </p:nvSpPr>
        <p:spPr>
          <a:xfrm>
            <a:off x="355600" y="330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914400" y="3200400"/>
            <a:ext cx="487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精准路径匹配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914400" y="3505200"/>
            <a:ext cx="4864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 </a:t>
            </a:r>
            <a:r>
              <a:rPr lang="en-US" sz="12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mvc:mapping </a:t>
            </a: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指定拦截路径，如 /拦截所有请求。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355600" y="4318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99417" y="99417"/>
                </a:moveTo>
                <a:cubicBezTo>
                  <a:pt x="105013" y="93821"/>
                  <a:pt x="114062" y="93821"/>
                  <a:pt x="119598" y="99417"/>
                </a:cubicBezTo>
                <a:lnTo>
                  <a:pt x="152340" y="132159"/>
                </a:lnTo>
                <a:lnTo>
                  <a:pt x="185083" y="99417"/>
                </a:lnTo>
                <a:cubicBezTo>
                  <a:pt x="190679" y="93821"/>
                  <a:pt x="199727" y="93821"/>
                  <a:pt x="205264" y="99417"/>
                </a:cubicBezTo>
                <a:cubicBezTo>
                  <a:pt x="210800" y="105013"/>
                  <a:pt x="210860" y="114062"/>
                  <a:pt x="205264" y="119598"/>
                </a:cubicBezTo>
                <a:lnTo>
                  <a:pt x="172522" y="152340"/>
                </a:lnTo>
                <a:lnTo>
                  <a:pt x="205264" y="185083"/>
                </a:lnTo>
                <a:cubicBezTo>
                  <a:pt x="210860" y="190679"/>
                  <a:pt x="210860" y="199727"/>
                  <a:pt x="205264" y="205264"/>
                </a:cubicBezTo>
                <a:cubicBezTo>
                  <a:pt x="199668" y="210800"/>
                  <a:pt x="190619" y="210860"/>
                  <a:pt x="185083" y="205264"/>
                </a:cubicBezTo>
                <a:lnTo>
                  <a:pt x="152340" y="172522"/>
                </a:lnTo>
                <a:lnTo>
                  <a:pt x="119598" y="205264"/>
                </a:lnTo>
                <a:cubicBezTo>
                  <a:pt x="114002" y="210860"/>
                  <a:pt x="104954" y="210860"/>
                  <a:pt x="99417" y="205264"/>
                </a:cubicBezTo>
                <a:cubicBezTo>
                  <a:pt x="93881" y="199668"/>
                  <a:pt x="93821" y="190619"/>
                  <a:pt x="99417" y="185083"/>
                </a:cubicBezTo>
                <a:lnTo>
                  <a:pt x="132159" y="152340"/>
                </a:lnTo>
                <a:lnTo>
                  <a:pt x="99417" y="119598"/>
                </a:lnTo>
                <a:cubicBezTo>
                  <a:pt x="93821" y="114002"/>
                  <a:pt x="93821" y="104954"/>
                  <a:pt x="99417" y="99417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914400" y="4216400"/>
            <a:ext cx="441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排除静态资源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914400" y="4521200"/>
            <a:ext cx="440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 </a:t>
            </a:r>
            <a:r>
              <a:rPr lang="en-US" sz="12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exclude-mapping </a:t>
            </a: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放行静态资源，防止误拦截。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Shape 8"/>
          <p:cNvSpPr/>
          <p:nvPr>
            <p:custDataLst>
              <p:tags r:id="rId7"/>
            </p:custDataLst>
          </p:nvPr>
        </p:nvSpPr>
        <p:spPr>
          <a:xfrm>
            <a:off x="336550" y="5080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46804" y="223004"/>
                </a:moveTo>
                <a:lnTo>
                  <a:pt x="89654" y="280154"/>
                </a:lnTo>
                <a:cubicBezTo>
                  <a:pt x="82213" y="287595"/>
                  <a:pt x="70128" y="287595"/>
                  <a:pt x="62686" y="280154"/>
                </a:cubicBezTo>
                <a:lnTo>
                  <a:pt x="5536" y="223004"/>
                </a:lnTo>
                <a:cubicBezTo>
                  <a:pt x="-1905" y="215563"/>
                  <a:pt x="-1905" y="203478"/>
                  <a:pt x="5536" y="196036"/>
                </a:cubicBezTo>
                <a:cubicBezTo>
                  <a:pt x="12978" y="188595"/>
                  <a:pt x="25063" y="188595"/>
                  <a:pt x="32504" y="196036"/>
                </a:cubicBezTo>
                <a:lnTo>
                  <a:pt x="57150" y="220682"/>
                </a:lnTo>
                <a:lnTo>
                  <a:pt x="57150" y="38100"/>
                </a:lnTo>
                <a:cubicBezTo>
                  <a:pt x="57150" y="27563"/>
                  <a:pt x="65663" y="19050"/>
                  <a:pt x="76200" y="19050"/>
                </a:cubicBezTo>
                <a:cubicBezTo>
                  <a:pt x="86737" y="19050"/>
                  <a:pt x="95250" y="27563"/>
                  <a:pt x="95250" y="38100"/>
                </a:cubicBezTo>
                <a:lnTo>
                  <a:pt x="95250" y="220682"/>
                </a:lnTo>
                <a:lnTo>
                  <a:pt x="119896" y="196036"/>
                </a:lnTo>
                <a:cubicBezTo>
                  <a:pt x="127337" y="188595"/>
                  <a:pt x="139422" y="188595"/>
                  <a:pt x="146864" y="196036"/>
                </a:cubicBezTo>
                <a:cubicBezTo>
                  <a:pt x="154305" y="203478"/>
                  <a:pt x="154305" y="215563"/>
                  <a:pt x="146864" y="223004"/>
                </a:cubicBezTo>
                <a:close/>
                <a:moveTo>
                  <a:pt x="190500" y="285750"/>
                </a:moveTo>
                <a:cubicBezTo>
                  <a:pt x="179963" y="285750"/>
                  <a:pt x="171450" y="277237"/>
                  <a:pt x="171450" y="266700"/>
                </a:cubicBezTo>
                <a:cubicBezTo>
                  <a:pt x="171450" y="256163"/>
                  <a:pt x="179963" y="247650"/>
                  <a:pt x="190500" y="247650"/>
                </a:cubicBezTo>
                <a:lnTo>
                  <a:pt x="209550" y="247650"/>
                </a:lnTo>
                <a:cubicBezTo>
                  <a:pt x="220087" y="247650"/>
                  <a:pt x="228600" y="256163"/>
                  <a:pt x="228600" y="266700"/>
                </a:cubicBezTo>
                <a:cubicBezTo>
                  <a:pt x="228600" y="277237"/>
                  <a:pt x="220087" y="285750"/>
                  <a:pt x="209550" y="285750"/>
                </a:cubicBezTo>
                <a:lnTo>
                  <a:pt x="190500" y="285750"/>
                </a:lnTo>
                <a:close/>
                <a:moveTo>
                  <a:pt x="190500" y="209550"/>
                </a:moveTo>
                <a:cubicBezTo>
                  <a:pt x="179963" y="209550"/>
                  <a:pt x="171450" y="201037"/>
                  <a:pt x="171450" y="190500"/>
                </a:cubicBezTo>
                <a:cubicBezTo>
                  <a:pt x="171450" y="179963"/>
                  <a:pt x="179963" y="171450"/>
                  <a:pt x="190500" y="171450"/>
                </a:cubicBezTo>
                <a:lnTo>
                  <a:pt x="247650" y="171450"/>
                </a:lnTo>
                <a:cubicBezTo>
                  <a:pt x="258187" y="171450"/>
                  <a:pt x="266700" y="179963"/>
                  <a:pt x="266700" y="190500"/>
                </a:cubicBezTo>
                <a:cubicBezTo>
                  <a:pt x="266700" y="201037"/>
                  <a:pt x="258187" y="209550"/>
                  <a:pt x="247650" y="209550"/>
                </a:cubicBezTo>
                <a:lnTo>
                  <a:pt x="190500" y="209550"/>
                </a:lnTo>
                <a:close/>
                <a:moveTo>
                  <a:pt x="190500" y="133350"/>
                </a:moveTo>
                <a:cubicBezTo>
                  <a:pt x="179963" y="133350"/>
                  <a:pt x="171450" y="124837"/>
                  <a:pt x="171450" y="114300"/>
                </a:cubicBezTo>
                <a:cubicBezTo>
                  <a:pt x="171450" y="103763"/>
                  <a:pt x="179963" y="95250"/>
                  <a:pt x="190500" y="95250"/>
                </a:cubicBezTo>
                <a:lnTo>
                  <a:pt x="285750" y="95250"/>
                </a:lnTo>
                <a:cubicBezTo>
                  <a:pt x="296287" y="95250"/>
                  <a:pt x="304800" y="103763"/>
                  <a:pt x="304800" y="114300"/>
                </a:cubicBezTo>
                <a:cubicBezTo>
                  <a:pt x="304800" y="124837"/>
                  <a:pt x="296287" y="133350"/>
                  <a:pt x="285750" y="133350"/>
                </a:cubicBezTo>
                <a:lnTo>
                  <a:pt x="190500" y="133350"/>
                </a:lnTo>
                <a:close/>
                <a:moveTo>
                  <a:pt x="190500" y="57150"/>
                </a:moveTo>
                <a:cubicBezTo>
                  <a:pt x="179963" y="57150"/>
                  <a:pt x="171450" y="48637"/>
                  <a:pt x="171450" y="38100"/>
                </a:cubicBezTo>
                <a:cubicBezTo>
                  <a:pt x="171450" y="27563"/>
                  <a:pt x="179963" y="19050"/>
                  <a:pt x="190500" y="19050"/>
                </a:cubicBezTo>
                <a:lnTo>
                  <a:pt x="323850" y="19050"/>
                </a:lnTo>
                <a:cubicBezTo>
                  <a:pt x="334387" y="19050"/>
                  <a:pt x="342900" y="27563"/>
                  <a:pt x="342900" y="38100"/>
                </a:cubicBezTo>
                <a:cubicBezTo>
                  <a:pt x="342900" y="48637"/>
                  <a:pt x="334387" y="57150"/>
                  <a:pt x="323850" y="57150"/>
                </a:cubicBezTo>
                <a:lnTo>
                  <a:pt x="190500" y="57150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914400" y="4978400"/>
            <a:ext cx="3835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注意声明顺序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914400" y="5283200"/>
            <a:ext cx="382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多个拦截器按声明顺序串行执行，需合理规划。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5946775" y="748665"/>
            <a:ext cx="5736590" cy="5226685"/>
          </a:xfrm>
          <a:custGeom>
            <a:avLst/>
            <a:gdLst/>
            <a:ahLst/>
            <a:cxnLst/>
            <a:rect l="l" t="t" r="r" b="b"/>
            <a:pathLst>
              <a:path w="5842000" h="5080000">
                <a:moveTo>
                  <a:pt x="101600" y="0"/>
                </a:moveTo>
                <a:lnTo>
                  <a:pt x="5740400" y="0"/>
                </a:lnTo>
                <a:cubicBezTo>
                  <a:pt x="5796475" y="0"/>
                  <a:pt x="5842000" y="45525"/>
                  <a:pt x="5842000" y="101600"/>
                </a:cubicBezTo>
                <a:lnTo>
                  <a:pt x="5842000" y="4978400"/>
                </a:lnTo>
                <a:cubicBezTo>
                  <a:pt x="5842000" y="5034475"/>
                  <a:pt x="5796475" y="5080000"/>
                  <a:pt x="5740400" y="5080000"/>
                </a:cubicBezTo>
                <a:lnTo>
                  <a:pt x="101600" y="5080000"/>
                </a:lnTo>
                <a:cubicBezTo>
                  <a:pt x="45525" y="5080000"/>
                  <a:pt x="0" y="5034475"/>
                  <a:pt x="0" y="497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33333"/>
          </a:soli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99200" y="1143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16" name="Shape 13"/>
          <p:cNvSpPr/>
          <p:nvPr/>
        </p:nvSpPr>
        <p:spPr>
          <a:xfrm>
            <a:off x="6553200" y="1143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7" name="Shape 14"/>
          <p:cNvSpPr/>
          <p:nvPr/>
        </p:nvSpPr>
        <p:spPr>
          <a:xfrm>
            <a:off x="6807200" y="1143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8" name="Text 15"/>
          <p:cNvSpPr/>
          <p:nvPr/>
        </p:nvSpPr>
        <p:spPr>
          <a:xfrm>
            <a:off x="7162800" y="1092200"/>
            <a:ext cx="146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99A1AF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spring-mvc.xml</a:t>
            </a:r>
            <a:endParaRPr lang="en-US" sz="1400" dirty="0">
              <a:solidFill>
                <a:srgbClr val="99A1AF"/>
              </a:solidFill>
              <a:latin typeface="微软雅黑" panose="020B0503020204020204" charset="-122"/>
              <a:ea typeface="微软雅黑" panose="020B0503020204020204" charset="-122"/>
              <a:cs typeface="MiSans" panose="00000500000000000000" pitchFamily="34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6970" y="1614170"/>
            <a:ext cx="534479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&lt;mvc:interceptors&gt;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&lt;mvc:interceptor&gt;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&lt;mvc:mapping path="/**"/&gt;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&lt;mvc:exclude-mapping path="/static/**"/&gt;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&lt;bean class="com.example.GlobalInterceptor"/&gt;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&lt;/mvc:interceptor&gt;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&lt;/mvc:interceptors&gt;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8146" y="935182"/>
            <a:ext cx="2784764" cy="613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8"/>
          <p:cNvSpPr txBox="1"/>
          <p:nvPr>
            <p:custDataLst>
              <p:tags r:id="rId1"/>
            </p:custDataLst>
          </p:nvPr>
        </p:nvSpPr>
        <p:spPr>
          <a:xfrm>
            <a:off x="1752601" y="1755360"/>
            <a:ext cx="9650506" cy="4820251"/>
          </a:xfrm>
          <a:prstGeom prst="rect">
            <a:avLst/>
          </a:prstGeom>
          <a:noFill/>
        </p:spPr>
        <p:txBody>
          <a:bodyPr wrap="square" lIns="89985" tIns="46792" rIns="89985" bIns="46792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基于</a:t>
            </a:r>
            <a:r>
              <a:rPr lang="en-US" altLang="zh-CN" dirty="0"/>
              <a:t>MVC</a:t>
            </a:r>
            <a:r>
              <a:rPr lang="zh-CN" altLang="en-US" dirty="0"/>
              <a:t>模式的</a:t>
            </a:r>
            <a:r>
              <a:rPr lang="zh-CN" altLang="en-US" b="1" dirty="0"/>
              <a:t>轻量级</a:t>
            </a:r>
            <a:r>
              <a:rPr lang="en-US" altLang="zh-CN" b="1" dirty="0"/>
              <a:t>Web</a:t>
            </a:r>
            <a:r>
              <a:rPr lang="zh-CN" altLang="en-US" b="1" dirty="0"/>
              <a:t>框架</a:t>
            </a:r>
            <a:r>
              <a:rPr lang="zh-CN" altLang="en-US" dirty="0"/>
              <a:t>，是</a:t>
            </a:r>
            <a:r>
              <a:rPr lang="en-US" altLang="zh-CN" dirty="0"/>
              <a:t>Spring</a:t>
            </a:r>
            <a:r>
              <a:rPr lang="zh-CN" altLang="en-US" dirty="0"/>
              <a:t>框架的</a:t>
            </a:r>
            <a:r>
              <a:rPr lang="zh-CN" altLang="en-US" b="1" dirty="0"/>
              <a:t>重要组成部分</a:t>
            </a:r>
            <a:r>
              <a:rPr lang="zh-CN" altLang="en-US" dirty="0"/>
              <a:t>。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核心特点：</a:t>
            </a:r>
            <a:endParaRPr lang="zh-CN" altLang="en-US" dirty="0"/>
          </a:p>
          <a:p>
            <a:pPr marL="1200150" lvl="3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C00000"/>
                </a:solidFill>
              </a:rPr>
              <a:t>与</a:t>
            </a:r>
            <a:r>
              <a:rPr lang="en-US" altLang="zh-CN" dirty="0">
                <a:solidFill>
                  <a:srgbClr val="C00000"/>
                </a:solidFill>
              </a:rPr>
              <a:t>Spring </a:t>
            </a:r>
            <a:r>
              <a:rPr lang="en-US" altLang="zh-CN" dirty="0" err="1">
                <a:solidFill>
                  <a:srgbClr val="C00000"/>
                </a:solidFill>
              </a:rPr>
              <a:t>loC</a:t>
            </a:r>
            <a:r>
              <a:rPr lang="zh-CN" altLang="en-US" dirty="0">
                <a:solidFill>
                  <a:srgbClr val="C00000"/>
                </a:solidFill>
              </a:rPr>
              <a:t>容器</a:t>
            </a:r>
            <a:r>
              <a:rPr lang="zh-CN" altLang="en-US" b="1" dirty="0">
                <a:solidFill>
                  <a:srgbClr val="C00000"/>
                </a:solidFill>
              </a:rPr>
              <a:t>无缝集成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1200150" lvl="3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</a:rPr>
              <a:t>高度可配置</a:t>
            </a:r>
            <a:r>
              <a:rPr lang="zh-CN" altLang="en-US" dirty="0">
                <a:solidFill>
                  <a:srgbClr val="C00000"/>
                </a:solidFill>
              </a:rPr>
              <a:t>，支持注解驱动，可实现“约定优于配置”。</a:t>
            </a:r>
            <a:endParaRPr lang="zh-CN" altLang="en-US" dirty="0"/>
          </a:p>
          <a:p>
            <a:pPr marL="1200150" lvl="3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C00000"/>
                </a:solidFill>
              </a:rPr>
              <a:t>清晰的角色分工：控制器、验证器、命令对象、表单对象等。</a:t>
            </a:r>
            <a:endParaRPr lang="en-US" altLang="zh-CN" dirty="0">
              <a:solidFill>
                <a:srgbClr val="C00000"/>
              </a:solidFill>
            </a:endParaRPr>
          </a:p>
          <a:p>
            <a:pPr marL="1200150" lvl="3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C00000"/>
                </a:solidFill>
              </a:rPr>
              <a:t>强大灵活的数据绑定、验证和视图技术支持。</a:t>
            </a:r>
            <a:endParaRPr lang="en-US" altLang="zh-CN" dirty="0">
              <a:solidFill>
                <a:srgbClr val="C00000"/>
              </a:solidFill>
            </a:endParaRPr>
          </a:p>
          <a:p>
            <a:pPr marL="1200150" lvl="3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C00000"/>
                </a:solidFill>
              </a:rPr>
              <a:t>原生支持</a:t>
            </a:r>
            <a:r>
              <a:rPr lang="en-US" altLang="zh-CN" dirty="0">
                <a:solidFill>
                  <a:srgbClr val="C00000"/>
                </a:solidFill>
              </a:rPr>
              <a:t>RESTful</a:t>
            </a:r>
            <a:r>
              <a:rPr lang="zh-CN" altLang="en-US" dirty="0">
                <a:solidFill>
                  <a:srgbClr val="C00000"/>
                </a:solidFill>
              </a:rPr>
              <a:t>风格编程。</a:t>
            </a:r>
            <a:endParaRPr lang="en-US" altLang="zh-CN" dirty="0">
              <a:solidFill>
                <a:srgbClr val="C00000"/>
              </a:solidFill>
            </a:endParaRP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定位： 构建企业级、高性能、易于测试的</a:t>
            </a:r>
            <a:r>
              <a:rPr lang="en-US" altLang="zh-CN" dirty="0"/>
              <a:t>Web</a:t>
            </a:r>
            <a:r>
              <a:rPr lang="zh-CN" altLang="en-US" dirty="0"/>
              <a:t>应用程序。</a:t>
            </a:r>
            <a:endParaRPr lang="zh-CN" altLang="en-US" dirty="0"/>
          </a:p>
          <a:p>
            <a:pPr marL="914400" lvl="3">
              <a:lnSpc>
                <a:spcPct val="200000"/>
              </a:lnSpc>
            </a:pPr>
            <a:endParaRPr lang="zh-CN" altLang="en-US" dirty="0">
              <a:solidFill>
                <a:srgbClr val="C00000"/>
              </a:solidFill>
            </a:endParaRPr>
          </a:p>
          <a:p>
            <a:pPr marL="1200150" lvl="3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endParaRPr lang="zh-CN" altLang="zh-CN" sz="2000" dirty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dirty="0">
              <a:solidFill>
                <a:srgbClr val="595959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8214" y="1077981"/>
            <a:ext cx="2541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什么是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Spring MVC?</a:t>
            </a:r>
            <a:endParaRPr lang="zh-CN" altLang="en-US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9.2 Spring 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框架概述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1905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实战案例：登录权限控制</a:t>
            </a:r>
            <a:endParaRPr lang="en-US" sz="3000" b="1" dirty="0">
              <a:solidFill>
                <a:srgbClr val="007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203200" y="2565400"/>
            <a:ext cx="1178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</a:t>
            </a:r>
            <a:r>
              <a:rPr lang="en-US" sz="1600" dirty="0">
                <a:solidFill>
                  <a:srgbClr val="333333"/>
                </a:solidFill>
                <a:highlight>
                  <a:srgbClr val="FFC107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未登录用户访问任何页面均跳转登录页 </a:t>
            </a: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的核心功能。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187450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1466850" y="3556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08074" y="243780"/>
                </a:moveTo>
                <a:cubicBezTo>
                  <a:pt x="316468" y="235387"/>
                  <a:pt x="316468" y="221813"/>
                  <a:pt x="308074" y="213509"/>
                </a:cubicBezTo>
                <a:lnTo>
                  <a:pt x="179487" y="84832"/>
                </a:lnTo>
                <a:cubicBezTo>
                  <a:pt x="173325" y="78671"/>
                  <a:pt x="164128" y="76885"/>
                  <a:pt x="156091" y="80189"/>
                </a:cubicBezTo>
                <a:cubicBezTo>
                  <a:pt x="148054" y="83493"/>
                  <a:pt x="142875" y="91351"/>
                  <a:pt x="142875" y="100013"/>
                </a:cubicBezTo>
                <a:lnTo>
                  <a:pt x="142875" y="171450"/>
                </a:lnTo>
                <a:lnTo>
                  <a:pt x="42863" y="171450"/>
                </a:lnTo>
                <a:cubicBezTo>
                  <a:pt x="19199" y="171450"/>
                  <a:pt x="0" y="190649"/>
                  <a:pt x="0" y="214313"/>
                </a:cubicBezTo>
                <a:lnTo>
                  <a:pt x="0" y="242888"/>
                </a:lnTo>
                <a:cubicBezTo>
                  <a:pt x="0" y="266551"/>
                  <a:pt x="19199" y="285750"/>
                  <a:pt x="42863" y="285750"/>
                </a:cubicBezTo>
                <a:lnTo>
                  <a:pt x="142875" y="285750"/>
                </a:lnTo>
                <a:lnTo>
                  <a:pt x="142875" y="357188"/>
                </a:lnTo>
                <a:cubicBezTo>
                  <a:pt x="142875" y="365849"/>
                  <a:pt x="148054" y="373707"/>
                  <a:pt x="156091" y="377011"/>
                </a:cubicBezTo>
                <a:cubicBezTo>
                  <a:pt x="164128" y="380315"/>
                  <a:pt x="173325" y="378529"/>
                  <a:pt x="179487" y="372368"/>
                </a:cubicBezTo>
                <a:lnTo>
                  <a:pt x="308074" y="243780"/>
                </a:lnTo>
                <a:close/>
                <a:moveTo>
                  <a:pt x="314325" y="371475"/>
                </a:moveTo>
                <a:cubicBezTo>
                  <a:pt x="298519" y="371475"/>
                  <a:pt x="285750" y="384244"/>
                  <a:pt x="285750" y="400050"/>
                </a:cubicBezTo>
                <a:cubicBezTo>
                  <a:pt x="285750" y="415856"/>
                  <a:pt x="298519" y="428625"/>
                  <a:pt x="314325" y="428625"/>
                </a:cubicBezTo>
                <a:lnTo>
                  <a:pt x="371475" y="428625"/>
                </a:lnTo>
                <a:cubicBezTo>
                  <a:pt x="418802" y="428625"/>
                  <a:pt x="457200" y="390227"/>
                  <a:pt x="457200" y="342900"/>
                </a:cubicBezTo>
                <a:lnTo>
                  <a:pt x="457200" y="114300"/>
                </a:lnTo>
                <a:cubicBezTo>
                  <a:pt x="457200" y="66973"/>
                  <a:pt x="418802" y="28575"/>
                  <a:pt x="371475" y="28575"/>
                </a:cubicBezTo>
                <a:lnTo>
                  <a:pt x="314325" y="28575"/>
                </a:lnTo>
                <a:cubicBezTo>
                  <a:pt x="298519" y="28575"/>
                  <a:pt x="285750" y="41344"/>
                  <a:pt x="285750" y="57150"/>
                </a:cubicBezTo>
                <a:cubicBezTo>
                  <a:pt x="285750" y="72956"/>
                  <a:pt x="298519" y="85725"/>
                  <a:pt x="314325" y="85725"/>
                </a:cubicBez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342900"/>
                </a:lnTo>
                <a:cubicBezTo>
                  <a:pt x="400050" y="358706"/>
                  <a:pt x="387281" y="371475"/>
                  <a:pt x="371475" y="371475"/>
                </a:cubicBezTo>
                <a:lnTo>
                  <a:pt x="314325" y="371475"/>
                </a:lnTo>
                <a:close/>
              </a:path>
            </a:pathLst>
          </a:custGeom>
          <a:solidFill>
            <a:srgbClr val="007BFF"/>
          </a:solidFill>
        </p:spPr>
      </p:sp>
      <p:sp>
        <p:nvSpPr>
          <p:cNvPr id="7" name="Text 4"/>
          <p:cNvSpPr/>
          <p:nvPr/>
        </p:nvSpPr>
        <p:spPr>
          <a:xfrm>
            <a:off x="918898" y="4394200"/>
            <a:ext cx="154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用户发起请求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17600" y="4699000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访问任意页面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2933700" y="3606800"/>
            <a:ext cx="68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056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endParaRPr lang="en-US" sz="3600" dirty="0">
              <a:solidFill>
                <a:srgbClr val="0056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21150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11" name="Shape 8"/>
          <p:cNvSpPr/>
          <p:nvPr/>
        </p:nvSpPr>
        <p:spPr>
          <a:xfrm>
            <a:off x="4343400" y="35560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21444" y="114300"/>
                </a:moveTo>
                <a:cubicBezTo>
                  <a:pt x="121444" y="55159"/>
                  <a:pt x="169459" y="7144"/>
                  <a:pt x="228600" y="7144"/>
                </a:cubicBezTo>
                <a:cubicBezTo>
                  <a:pt x="287741" y="7144"/>
                  <a:pt x="335756" y="55159"/>
                  <a:pt x="335756" y="114300"/>
                </a:cubicBezTo>
                <a:cubicBezTo>
                  <a:pt x="335756" y="173441"/>
                  <a:pt x="287741" y="221456"/>
                  <a:pt x="228600" y="221456"/>
                </a:cubicBezTo>
                <a:cubicBezTo>
                  <a:pt x="169459" y="221456"/>
                  <a:pt x="121444" y="173441"/>
                  <a:pt x="121444" y="114300"/>
                </a:cubicBezTo>
                <a:close/>
                <a:moveTo>
                  <a:pt x="42863" y="430679"/>
                </a:moveTo>
                <a:cubicBezTo>
                  <a:pt x="42863" y="342721"/>
                  <a:pt x="114121" y="271463"/>
                  <a:pt x="202079" y="271463"/>
                </a:cubicBezTo>
                <a:lnTo>
                  <a:pt x="255121" y="271463"/>
                </a:lnTo>
                <a:cubicBezTo>
                  <a:pt x="343079" y="271463"/>
                  <a:pt x="414338" y="342721"/>
                  <a:pt x="414338" y="430679"/>
                </a:cubicBezTo>
                <a:cubicBezTo>
                  <a:pt x="414338" y="445324"/>
                  <a:pt x="402461" y="457200"/>
                  <a:pt x="387816" y="457200"/>
                </a:cubicBezTo>
                <a:lnTo>
                  <a:pt x="69384" y="457200"/>
                </a:lnTo>
                <a:cubicBezTo>
                  <a:pt x="54739" y="457200"/>
                  <a:pt x="42863" y="445324"/>
                  <a:pt x="42863" y="430679"/>
                </a:cubicBezTo>
                <a:close/>
                <a:moveTo>
                  <a:pt x="546854" y="118497"/>
                </a:moveTo>
                <a:lnTo>
                  <a:pt x="475417" y="232797"/>
                </a:lnTo>
                <a:cubicBezTo>
                  <a:pt x="471666" y="238780"/>
                  <a:pt x="465237" y="242530"/>
                  <a:pt x="458182" y="242888"/>
                </a:cubicBezTo>
                <a:cubicBezTo>
                  <a:pt x="451128" y="243245"/>
                  <a:pt x="444341" y="240030"/>
                  <a:pt x="440144" y="234315"/>
                </a:cubicBezTo>
                <a:lnTo>
                  <a:pt x="397282" y="177165"/>
                </a:lnTo>
                <a:cubicBezTo>
                  <a:pt x="390138" y="167700"/>
                  <a:pt x="392103" y="154305"/>
                  <a:pt x="401568" y="147161"/>
                </a:cubicBezTo>
                <a:cubicBezTo>
                  <a:pt x="411034" y="140017"/>
                  <a:pt x="424428" y="141982"/>
                  <a:pt x="431572" y="151448"/>
                </a:cubicBezTo>
                <a:lnTo>
                  <a:pt x="455682" y="183594"/>
                </a:lnTo>
                <a:lnTo>
                  <a:pt x="510510" y="95816"/>
                </a:lnTo>
                <a:cubicBezTo>
                  <a:pt x="516761" y="85814"/>
                  <a:pt x="529977" y="82689"/>
                  <a:pt x="540068" y="89029"/>
                </a:cubicBezTo>
                <a:cubicBezTo>
                  <a:pt x="550158" y="95369"/>
                  <a:pt x="553194" y="108496"/>
                  <a:pt x="546854" y="118586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12" name="Text 9"/>
          <p:cNvSpPr/>
          <p:nvPr/>
        </p:nvSpPr>
        <p:spPr>
          <a:xfrm>
            <a:off x="3954198" y="4394200"/>
            <a:ext cx="1346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拦截器校验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555471" y="4699000"/>
            <a:ext cx="2146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检查Session中是否有用户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67400" y="3606800"/>
            <a:ext cx="68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056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endParaRPr lang="en-US" sz="3600" dirty="0">
              <a:solidFill>
                <a:srgbClr val="0056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054850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FFC107">
              <a:alpha val="20000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7362825" y="35560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71438" y="92869"/>
                </a:moveTo>
                <a:cubicBezTo>
                  <a:pt x="83266" y="92869"/>
                  <a:pt x="92869" y="83266"/>
                  <a:pt x="92869" y="71438"/>
                </a:cubicBezTo>
                <a:cubicBezTo>
                  <a:pt x="92869" y="59609"/>
                  <a:pt x="83266" y="50006"/>
                  <a:pt x="71438" y="50006"/>
                </a:cubicBezTo>
                <a:cubicBezTo>
                  <a:pt x="59609" y="50006"/>
                  <a:pt x="50006" y="59609"/>
                  <a:pt x="50006" y="71438"/>
                </a:cubicBezTo>
                <a:cubicBezTo>
                  <a:pt x="50006" y="83266"/>
                  <a:pt x="59609" y="92869"/>
                  <a:pt x="71438" y="92869"/>
                </a:cubicBezTo>
                <a:close/>
                <a:moveTo>
                  <a:pt x="142875" y="71438"/>
                </a:moveTo>
                <a:cubicBezTo>
                  <a:pt x="142875" y="100727"/>
                  <a:pt x="125284" y="125909"/>
                  <a:pt x="100013" y="136892"/>
                </a:cubicBezTo>
                <a:lnTo>
                  <a:pt x="100013" y="200025"/>
                </a:lnTo>
                <a:lnTo>
                  <a:pt x="257175" y="200025"/>
                </a:lnTo>
                <a:cubicBezTo>
                  <a:pt x="280839" y="200025"/>
                  <a:pt x="300038" y="180826"/>
                  <a:pt x="300038" y="157163"/>
                </a:cubicBezTo>
                <a:lnTo>
                  <a:pt x="300038" y="136892"/>
                </a:lnTo>
                <a:cubicBezTo>
                  <a:pt x="274766" y="125909"/>
                  <a:pt x="257175" y="100727"/>
                  <a:pt x="257175" y="71438"/>
                </a:cubicBezTo>
                <a:cubicBezTo>
                  <a:pt x="257175" y="31968"/>
                  <a:pt x="289143" y="0"/>
                  <a:pt x="328613" y="0"/>
                </a:cubicBezTo>
                <a:cubicBezTo>
                  <a:pt x="368082" y="0"/>
                  <a:pt x="400050" y="31968"/>
                  <a:pt x="400050" y="71438"/>
                </a:cubicBezTo>
                <a:cubicBezTo>
                  <a:pt x="400050" y="100727"/>
                  <a:pt x="382459" y="125909"/>
                  <a:pt x="357188" y="136892"/>
                </a:cubicBezTo>
                <a:lnTo>
                  <a:pt x="357188" y="157163"/>
                </a:lnTo>
                <a:cubicBezTo>
                  <a:pt x="357188" y="212437"/>
                  <a:pt x="312450" y="257175"/>
                  <a:pt x="257175" y="257175"/>
                </a:cubicBezTo>
                <a:lnTo>
                  <a:pt x="100013" y="257175"/>
                </a:lnTo>
                <a:lnTo>
                  <a:pt x="100013" y="320308"/>
                </a:lnTo>
                <a:cubicBezTo>
                  <a:pt x="125284" y="331291"/>
                  <a:pt x="142875" y="356473"/>
                  <a:pt x="142875" y="385763"/>
                </a:cubicBezTo>
                <a:cubicBezTo>
                  <a:pt x="142875" y="425232"/>
                  <a:pt x="110907" y="457200"/>
                  <a:pt x="71438" y="457200"/>
                </a:cubicBezTo>
                <a:cubicBezTo>
                  <a:pt x="31968" y="457200"/>
                  <a:pt x="0" y="425232"/>
                  <a:pt x="0" y="385763"/>
                </a:cubicBezTo>
                <a:cubicBezTo>
                  <a:pt x="0" y="356473"/>
                  <a:pt x="17591" y="331291"/>
                  <a:pt x="42863" y="320308"/>
                </a:cubicBezTo>
                <a:lnTo>
                  <a:pt x="42863" y="136981"/>
                </a:lnTo>
                <a:cubicBezTo>
                  <a:pt x="17591" y="125909"/>
                  <a:pt x="0" y="100727"/>
                  <a:pt x="0" y="71438"/>
                </a:cubicBezTo>
                <a:cubicBezTo>
                  <a:pt x="0" y="31968"/>
                  <a:pt x="31968" y="0"/>
                  <a:pt x="71438" y="0"/>
                </a:cubicBezTo>
                <a:cubicBezTo>
                  <a:pt x="110907" y="0"/>
                  <a:pt x="142875" y="31968"/>
                  <a:pt x="142875" y="71438"/>
                </a:cubicBezTo>
                <a:close/>
                <a:moveTo>
                  <a:pt x="350044" y="71438"/>
                </a:moveTo>
                <a:cubicBezTo>
                  <a:pt x="350044" y="59609"/>
                  <a:pt x="340441" y="50006"/>
                  <a:pt x="328613" y="50006"/>
                </a:cubicBezTo>
                <a:cubicBezTo>
                  <a:pt x="316784" y="50006"/>
                  <a:pt x="307181" y="59609"/>
                  <a:pt x="307181" y="71438"/>
                </a:cubicBezTo>
                <a:cubicBezTo>
                  <a:pt x="307181" y="83266"/>
                  <a:pt x="316784" y="92869"/>
                  <a:pt x="328613" y="92869"/>
                </a:cubicBezTo>
                <a:cubicBezTo>
                  <a:pt x="340441" y="92869"/>
                  <a:pt x="350044" y="83266"/>
                  <a:pt x="350044" y="71438"/>
                </a:cubicBezTo>
                <a:close/>
                <a:moveTo>
                  <a:pt x="71438" y="407194"/>
                </a:moveTo>
                <a:cubicBezTo>
                  <a:pt x="83266" y="407194"/>
                  <a:pt x="92869" y="397591"/>
                  <a:pt x="92869" y="385763"/>
                </a:cubicBezTo>
                <a:cubicBezTo>
                  <a:pt x="92869" y="373934"/>
                  <a:pt x="83266" y="364331"/>
                  <a:pt x="71438" y="364331"/>
                </a:cubicBezTo>
                <a:cubicBezTo>
                  <a:pt x="59609" y="364331"/>
                  <a:pt x="50006" y="373934"/>
                  <a:pt x="50006" y="385763"/>
                </a:cubicBezTo>
                <a:cubicBezTo>
                  <a:pt x="50006" y="397591"/>
                  <a:pt x="59609" y="407194"/>
                  <a:pt x="71438" y="407194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7" name="Text 14"/>
          <p:cNvSpPr/>
          <p:nvPr/>
        </p:nvSpPr>
        <p:spPr>
          <a:xfrm>
            <a:off x="6989498" y="4394200"/>
            <a:ext cx="114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判断结果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40500" y="4699000"/>
            <a:ext cx="2044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已登录则</a:t>
            </a:r>
            <a:r>
              <a:rPr lang="en-US" sz="1400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放行</a:t>
            </a: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，否则</a:t>
            </a:r>
            <a:r>
              <a:rPr lang="en-US" sz="1400" dirty="0">
                <a:solidFill>
                  <a:srgbClr val="DC3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拦截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801100" y="3606800"/>
            <a:ext cx="68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056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endParaRPr lang="en-US" sz="3600" dirty="0">
              <a:solidFill>
                <a:srgbClr val="0056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9988550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C3545">
              <a:alpha val="10196"/>
            </a:srgbClr>
          </a:solidFill>
        </p:spPr>
      </p:sp>
      <p:sp>
        <p:nvSpPr>
          <p:cNvPr id="21" name="Shape 18"/>
          <p:cNvSpPr/>
          <p:nvPr/>
        </p:nvSpPr>
        <p:spPr>
          <a:xfrm>
            <a:off x="10267950" y="3556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134481"/>
                </a:moveTo>
                <a:lnTo>
                  <a:pt x="363081" y="220206"/>
                </a:lnTo>
                <a:cubicBezTo>
                  <a:pt x="354866" y="228421"/>
                  <a:pt x="342632" y="230832"/>
                  <a:pt x="331916" y="226368"/>
                </a:cubicBezTo>
                <a:cubicBezTo>
                  <a:pt x="321201" y="221903"/>
                  <a:pt x="314325" y="211544"/>
                  <a:pt x="314325" y="200025"/>
                </a:cubicBezTo>
                <a:lnTo>
                  <a:pt x="314325" y="142875"/>
                </a:lnTo>
                <a:lnTo>
                  <a:pt x="28575" y="142875"/>
                </a:lnTo>
                <a:cubicBezTo>
                  <a:pt x="12769" y="142875"/>
                  <a:pt x="0" y="130106"/>
                  <a:pt x="0" y="114300"/>
                </a:cubicBezTo>
                <a:cubicBezTo>
                  <a:pt x="0" y="98494"/>
                  <a:pt x="12769" y="85725"/>
                  <a:pt x="28575" y="85725"/>
                </a:cubicBezTo>
                <a:lnTo>
                  <a:pt x="314325" y="85725"/>
                </a:lnTo>
                <a:lnTo>
                  <a:pt x="314325" y="28575"/>
                </a:lnTo>
                <a:cubicBezTo>
                  <a:pt x="314325" y="17056"/>
                  <a:pt x="321290" y="6608"/>
                  <a:pt x="332006" y="2143"/>
                </a:cubicBezTo>
                <a:cubicBezTo>
                  <a:pt x="342721" y="-2322"/>
                  <a:pt x="354955" y="179"/>
                  <a:pt x="363170" y="8305"/>
                </a:cubicBezTo>
                <a:lnTo>
                  <a:pt x="448895" y="94030"/>
                </a:lnTo>
                <a:cubicBezTo>
                  <a:pt x="460058" y="105192"/>
                  <a:pt x="460058" y="123319"/>
                  <a:pt x="448895" y="134481"/>
                </a:cubicBezTo>
                <a:close/>
                <a:moveTo>
                  <a:pt x="94030" y="448806"/>
                </a:moveTo>
                <a:lnTo>
                  <a:pt x="8305" y="363081"/>
                </a:lnTo>
                <a:cubicBezTo>
                  <a:pt x="-2857" y="351919"/>
                  <a:pt x="-2857" y="333792"/>
                  <a:pt x="8305" y="322630"/>
                </a:cubicBezTo>
                <a:lnTo>
                  <a:pt x="94030" y="236905"/>
                </a:lnTo>
                <a:cubicBezTo>
                  <a:pt x="102245" y="228689"/>
                  <a:pt x="114479" y="226278"/>
                  <a:pt x="125194" y="230743"/>
                </a:cubicBezTo>
                <a:cubicBezTo>
                  <a:pt x="135910" y="235208"/>
                  <a:pt x="142875" y="245656"/>
                  <a:pt x="142875" y="257175"/>
                </a:cubicBezTo>
                <a:lnTo>
                  <a:pt x="142875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cubicBezTo>
                  <a:pt x="457200" y="358706"/>
                  <a:pt x="444431" y="371475"/>
                  <a:pt x="428625" y="371475"/>
                </a:cubicBezTo>
                <a:lnTo>
                  <a:pt x="142875" y="371475"/>
                </a:lnTo>
                <a:lnTo>
                  <a:pt x="142875" y="428625"/>
                </a:lnTo>
                <a:cubicBezTo>
                  <a:pt x="142875" y="440144"/>
                  <a:pt x="135910" y="450592"/>
                  <a:pt x="125194" y="455057"/>
                </a:cubicBezTo>
                <a:cubicBezTo>
                  <a:pt x="114479" y="459522"/>
                  <a:pt x="102245" y="457021"/>
                  <a:pt x="94030" y="448895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22" name="Text 19"/>
          <p:cNvSpPr/>
          <p:nvPr/>
        </p:nvSpPr>
        <p:spPr>
          <a:xfrm>
            <a:off x="9821598" y="4394200"/>
            <a:ext cx="1346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跳转登录页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9563100" y="4699000"/>
            <a:ext cx="186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转发请求，终止原请求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4"/>
          <p:cNvSpPr txBox="1"/>
          <p:nvPr/>
        </p:nvSpPr>
        <p:spPr>
          <a:xfrm>
            <a:off x="340995" y="149860"/>
            <a:ext cx="6436995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9.</a:t>
            </a:r>
            <a:r>
              <a:rPr 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拦截器</a:t>
            </a:r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登录权限控制实战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4000" y="1778000"/>
            <a:ext cx="4864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步骤一：编写拦截器类</a:t>
            </a:r>
            <a:endParaRPr lang="en-US" sz="3000" b="1" dirty="0">
              <a:solidFill>
                <a:srgbClr val="007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2438400"/>
            <a:ext cx="4775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indent="457200">
              <a:lnSpc>
                <a:spcPct val="130000"/>
              </a:lnSpc>
            </a:pPr>
            <a:r>
              <a:rPr 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 HandlerInterceptor 接口，核心逻辑在 `preHandle` 方法中。</a:t>
            </a:r>
            <a:endParaRPr lang="en-US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331788" y="3340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6" name="Text 3"/>
          <p:cNvSpPr/>
          <p:nvPr/>
        </p:nvSpPr>
        <p:spPr>
          <a:xfrm>
            <a:off x="660400" y="3251200"/>
            <a:ext cx="412623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en-US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放行登录请求：</a:t>
            </a:r>
            <a:r>
              <a:rPr 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检查URI是否包含login，防止循环重定向。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31788" y="40005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8" name="Text 5"/>
          <p:cNvSpPr/>
          <p:nvPr/>
        </p:nvSpPr>
        <p:spPr>
          <a:xfrm>
            <a:off x="660400" y="3911600"/>
            <a:ext cx="402971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en-US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检查登录状态：</a:t>
            </a:r>
            <a:r>
              <a:rPr 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从Session获取user属性，判断用户是否已登录。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31788" y="46609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0" name="Text 7"/>
          <p:cNvSpPr/>
          <p:nvPr/>
        </p:nvSpPr>
        <p:spPr>
          <a:xfrm>
            <a:off x="660400" y="4791075"/>
            <a:ext cx="412623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en-US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拦截并转发：</a:t>
            </a:r>
            <a:r>
              <a:rPr 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若未登录，使用 RequestDispatcher转发到登录页并返回 false。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130800" y="571500"/>
            <a:ext cx="6807200" cy="5913755"/>
          </a:xfrm>
          <a:custGeom>
            <a:avLst/>
            <a:gdLst/>
            <a:ahLst/>
            <a:cxnLst/>
            <a:rect l="l" t="t" r="r" b="b"/>
            <a:pathLst>
              <a:path w="6807200" h="5715000">
                <a:moveTo>
                  <a:pt x="101613" y="0"/>
                </a:moveTo>
                <a:lnTo>
                  <a:pt x="6705587" y="0"/>
                </a:lnTo>
                <a:cubicBezTo>
                  <a:pt x="6761706" y="0"/>
                  <a:pt x="6807200" y="45494"/>
                  <a:pt x="6807200" y="101613"/>
                </a:cubicBezTo>
                <a:lnTo>
                  <a:pt x="6807200" y="5613387"/>
                </a:lnTo>
                <a:cubicBezTo>
                  <a:pt x="6807200" y="5669506"/>
                  <a:pt x="6761706" y="5715000"/>
                  <a:pt x="6705587" y="5715000"/>
                </a:cubicBezTo>
                <a:lnTo>
                  <a:pt x="101613" y="5715000"/>
                </a:lnTo>
                <a:cubicBezTo>
                  <a:pt x="45494" y="5715000"/>
                  <a:pt x="0" y="5669506"/>
                  <a:pt x="0" y="5613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333333"/>
          </a:soli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334000" y="825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13" name="Shape 10"/>
          <p:cNvSpPr/>
          <p:nvPr/>
        </p:nvSpPr>
        <p:spPr>
          <a:xfrm>
            <a:off x="5588000" y="825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4" name="Shape 11"/>
          <p:cNvSpPr/>
          <p:nvPr/>
        </p:nvSpPr>
        <p:spPr>
          <a:xfrm>
            <a:off x="5842000" y="825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5" name="Text 12"/>
          <p:cNvSpPr/>
          <p:nvPr/>
        </p:nvSpPr>
        <p:spPr>
          <a:xfrm>
            <a:off x="6197600" y="774700"/>
            <a:ext cx="2146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99A1AF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LoginInterceptor.java</a:t>
            </a:r>
            <a:endParaRPr lang="en-US" sz="1400" dirty="0">
              <a:solidFill>
                <a:srgbClr val="99A1AF"/>
              </a:solidFill>
              <a:latin typeface="微软雅黑" panose="020B0503020204020204" charset="-122"/>
              <a:ea typeface="微软雅黑" panose="020B0503020204020204" charset="-122"/>
              <a:cs typeface="MiSans" panose="00000500000000000000" pitchFamily="34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81295" y="1028700"/>
            <a:ext cx="6656705" cy="5455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public class LoginInterceptor implements HandlerInterceptor {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@Override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public boolean preHandle(HttpServletRequest request, 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HttpServletResponse response, 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Object handler) throws Exception {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// 1. 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放行登录相关的请求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if (request.getRequestURI().contains("login")) {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return true;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}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// 2. 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检查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Session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中是否有用户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注意书上用的是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"users")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Object user = request.getSession().getAttribute("users");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if (user == null) {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// 3. 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未登录，转发到登录页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request.getRequestDispatcher("/WEB-INF/jsp/login.jsp").forward(request, response);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return false;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}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// 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已登录，放行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true;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   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54000" y="730250"/>
            <a:ext cx="6807200" cy="5397500"/>
          </a:xfrm>
          <a:custGeom>
            <a:avLst/>
            <a:gdLst/>
            <a:ahLst/>
            <a:cxnLst/>
            <a:rect l="l" t="t" r="r" b="b"/>
            <a:pathLst>
              <a:path w="6807200" h="5397500">
                <a:moveTo>
                  <a:pt x="101581" y="0"/>
                </a:moveTo>
                <a:lnTo>
                  <a:pt x="6705619" y="0"/>
                </a:lnTo>
                <a:cubicBezTo>
                  <a:pt x="6761721" y="0"/>
                  <a:pt x="6807200" y="45479"/>
                  <a:pt x="6807200" y="101581"/>
                </a:cubicBezTo>
                <a:lnTo>
                  <a:pt x="6807200" y="5295919"/>
                </a:lnTo>
                <a:cubicBezTo>
                  <a:pt x="6807200" y="5352021"/>
                  <a:pt x="6761721" y="5397500"/>
                  <a:pt x="6705619" y="5397500"/>
                </a:cubicBezTo>
                <a:lnTo>
                  <a:pt x="101581" y="5397500"/>
                </a:lnTo>
                <a:cubicBezTo>
                  <a:pt x="45479" y="5397500"/>
                  <a:pt x="0" y="5352021"/>
                  <a:pt x="0" y="5295919"/>
                </a:cubicBezTo>
                <a:lnTo>
                  <a:pt x="0" y="101581"/>
                </a:lnTo>
                <a:cubicBezTo>
                  <a:pt x="0" y="45517"/>
                  <a:pt x="45517" y="0"/>
                  <a:pt x="101581" y="0"/>
                </a:cubicBezTo>
                <a:close/>
              </a:path>
            </a:pathLst>
          </a:custGeom>
          <a:solidFill>
            <a:srgbClr val="333333"/>
          </a:soli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4" name="Shape 1"/>
          <p:cNvSpPr/>
          <p:nvPr/>
        </p:nvSpPr>
        <p:spPr>
          <a:xfrm>
            <a:off x="457200" y="984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5" name="Shape 2"/>
          <p:cNvSpPr/>
          <p:nvPr/>
        </p:nvSpPr>
        <p:spPr>
          <a:xfrm>
            <a:off x="711200" y="984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6" name="Shape 3"/>
          <p:cNvSpPr/>
          <p:nvPr/>
        </p:nvSpPr>
        <p:spPr>
          <a:xfrm>
            <a:off x="965200" y="984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7" name="Text 4"/>
          <p:cNvSpPr/>
          <p:nvPr/>
        </p:nvSpPr>
        <p:spPr>
          <a:xfrm>
            <a:off x="1320800" y="933450"/>
            <a:ext cx="146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99A1AF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spring-mvc.xml</a:t>
            </a:r>
            <a:endParaRPr lang="en-US" sz="1400" dirty="0">
              <a:solidFill>
                <a:srgbClr val="99A1AF"/>
              </a:solidFill>
              <a:latin typeface="微软雅黑" panose="020B0503020204020204" charset="-122"/>
              <a:ea typeface="微软雅黑" panose="020B0503020204020204" charset="-122"/>
              <a:cs typeface="MiSans" panose="00000500000000000000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57200" y="1289050"/>
            <a:ext cx="6477000" cy="322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&lt;mvc:interceptors&gt;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&lt;mvc:interceptor&gt;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&lt;mvc:mapping path="/**"/&gt;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&lt;mvc:exclude-mapping path="/login"/&gt;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&lt;mvc:exclude-mapping path="/static/**"/&gt;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&lt;bean class="com.example.LoginInterceptor"/&gt;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&lt;/mvc:interceptor&gt;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&lt;/mvc:interceptors&gt;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67600" y="1244600"/>
            <a:ext cx="46609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步骤二：配置拦截器</a:t>
            </a:r>
            <a:endParaRPr lang="en-US" sz="3000" b="1" dirty="0">
              <a:solidFill>
                <a:srgbClr val="007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67600" y="1905000"/>
            <a:ext cx="4572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indent="457200">
              <a:lnSpc>
                <a:spcPct val="130000"/>
              </a:lnSpc>
            </a:pPr>
            <a:r>
              <a:rPr 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在Spring MVC的配置文件中注册拦截器，使其生效。</a:t>
            </a:r>
            <a:endParaRPr lang="en-US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467600" y="2717800"/>
            <a:ext cx="4470400" cy="863600"/>
          </a:xfrm>
          <a:custGeom>
            <a:avLst/>
            <a:gdLst/>
            <a:ahLst/>
            <a:cxnLst/>
            <a:rect l="l" t="t" r="r" b="b"/>
            <a:pathLst>
              <a:path w="4470400" h="863600">
                <a:moveTo>
                  <a:pt x="101603" y="0"/>
                </a:moveTo>
                <a:lnTo>
                  <a:pt x="4368797" y="0"/>
                </a:lnTo>
                <a:cubicBezTo>
                  <a:pt x="4424911" y="0"/>
                  <a:pt x="4470400" y="45489"/>
                  <a:pt x="4470400" y="101603"/>
                </a:cubicBezTo>
                <a:lnTo>
                  <a:pt x="4470400" y="761997"/>
                </a:lnTo>
                <a:cubicBezTo>
                  <a:pt x="4470400" y="818111"/>
                  <a:pt x="4424911" y="863600"/>
                  <a:pt x="43687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7620000" y="2870200"/>
            <a:ext cx="426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620000" y="3022600"/>
            <a:ext cx="4254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定义拦截规则，/** 表示拦截所有请求。</a:t>
            </a:r>
            <a:endParaRPr lang="en-US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467600" y="3733800"/>
            <a:ext cx="4470400" cy="863600"/>
          </a:xfrm>
          <a:custGeom>
            <a:avLst/>
            <a:gdLst/>
            <a:ahLst/>
            <a:cxnLst/>
            <a:rect l="l" t="t" r="r" b="b"/>
            <a:pathLst>
              <a:path w="4470400" h="863600">
                <a:moveTo>
                  <a:pt x="101603" y="0"/>
                </a:moveTo>
                <a:lnTo>
                  <a:pt x="4368797" y="0"/>
                </a:lnTo>
                <a:cubicBezTo>
                  <a:pt x="4424911" y="0"/>
                  <a:pt x="4470400" y="45489"/>
                  <a:pt x="4470400" y="101603"/>
                </a:cubicBezTo>
                <a:lnTo>
                  <a:pt x="4470400" y="761997"/>
                </a:lnTo>
                <a:cubicBezTo>
                  <a:pt x="4470400" y="818111"/>
                  <a:pt x="4424911" y="863600"/>
                  <a:pt x="43687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7620000" y="3886200"/>
            <a:ext cx="426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20000" y="4000500"/>
            <a:ext cx="4254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定义排除规则，放行登录页和静态资源。</a:t>
            </a:r>
            <a:endParaRPr lang="en-US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467600" y="4749800"/>
            <a:ext cx="4470400" cy="863600"/>
          </a:xfrm>
          <a:custGeom>
            <a:avLst/>
            <a:gdLst/>
            <a:ahLst/>
            <a:cxnLst/>
            <a:rect l="l" t="t" r="r" b="b"/>
            <a:pathLst>
              <a:path w="4470400" h="863600">
                <a:moveTo>
                  <a:pt x="101603" y="0"/>
                </a:moveTo>
                <a:lnTo>
                  <a:pt x="4368797" y="0"/>
                </a:lnTo>
                <a:cubicBezTo>
                  <a:pt x="4424911" y="0"/>
                  <a:pt x="4470400" y="45489"/>
                  <a:pt x="4470400" y="101603"/>
                </a:cubicBezTo>
                <a:lnTo>
                  <a:pt x="4470400" y="761997"/>
                </a:lnTo>
                <a:cubicBezTo>
                  <a:pt x="4470400" y="818111"/>
                  <a:pt x="4424911" y="863600"/>
                  <a:pt x="43687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7620000" y="4902200"/>
            <a:ext cx="426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20000" y="5073650"/>
            <a:ext cx="4254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注册我们编写的 LoginInterceptor 类。</a:t>
            </a:r>
            <a:endParaRPr lang="en-US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12954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步骤三：Controller与视图协作</a:t>
            </a:r>
            <a:endParaRPr lang="en-US" sz="3000" b="1" dirty="0">
              <a:solidFill>
                <a:srgbClr val="007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379266" y="2286000"/>
            <a:ext cx="666750" cy="762000"/>
          </a:xfrm>
          <a:custGeom>
            <a:avLst/>
            <a:gdLst/>
            <a:ahLst/>
            <a:cxnLst/>
            <a:rect l="l" t="t" r="r" b="b"/>
            <a:pathLst>
              <a:path w="666750" h="762000">
                <a:moveTo>
                  <a:pt x="95250" y="47625"/>
                </a:moveTo>
                <a:cubicBezTo>
                  <a:pt x="42714" y="47625"/>
                  <a:pt x="0" y="90339"/>
                  <a:pt x="0" y="142875"/>
                </a:cubicBezTo>
                <a:lnTo>
                  <a:pt x="0" y="238125"/>
                </a:lnTo>
                <a:cubicBezTo>
                  <a:pt x="0" y="290661"/>
                  <a:pt x="42714" y="333375"/>
                  <a:pt x="95250" y="333375"/>
                </a:cubicBezTo>
                <a:lnTo>
                  <a:pt x="571500" y="333375"/>
                </a:lnTo>
                <a:cubicBezTo>
                  <a:pt x="624036" y="333375"/>
                  <a:pt x="666750" y="290661"/>
                  <a:pt x="666750" y="238125"/>
                </a:cubicBezTo>
                <a:lnTo>
                  <a:pt x="666750" y="142875"/>
                </a:lnTo>
                <a:cubicBezTo>
                  <a:pt x="666750" y="90339"/>
                  <a:pt x="624036" y="47625"/>
                  <a:pt x="571500" y="47625"/>
                </a:cubicBezTo>
                <a:lnTo>
                  <a:pt x="95250" y="47625"/>
                </a:lnTo>
                <a:close/>
                <a:moveTo>
                  <a:pt x="416719" y="154781"/>
                </a:moveTo>
                <a:cubicBezTo>
                  <a:pt x="436432" y="154781"/>
                  <a:pt x="452438" y="170786"/>
                  <a:pt x="452438" y="190500"/>
                </a:cubicBezTo>
                <a:cubicBezTo>
                  <a:pt x="452438" y="210214"/>
                  <a:pt x="436432" y="226219"/>
                  <a:pt x="416719" y="226219"/>
                </a:cubicBezTo>
                <a:cubicBezTo>
                  <a:pt x="397005" y="226219"/>
                  <a:pt x="381000" y="210214"/>
                  <a:pt x="381000" y="190500"/>
                </a:cubicBezTo>
                <a:cubicBezTo>
                  <a:pt x="381000" y="170786"/>
                  <a:pt x="397005" y="154781"/>
                  <a:pt x="416719" y="154781"/>
                </a:cubicBezTo>
                <a:close/>
                <a:moveTo>
                  <a:pt x="500063" y="190500"/>
                </a:moveTo>
                <a:cubicBezTo>
                  <a:pt x="500063" y="170786"/>
                  <a:pt x="516068" y="154781"/>
                  <a:pt x="535781" y="154781"/>
                </a:cubicBezTo>
                <a:cubicBezTo>
                  <a:pt x="555495" y="154781"/>
                  <a:pt x="571500" y="170786"/>
                  <a:pt x="571500" y="190500"/>
                </a:cubicBezTo>
                <a:cubicBezTo>
                  <a:pt x="571500" y="210214"/>
                  <a:pt x="555495" y="226219"/>
                  <a:pt x="535781" y="226219"/>
                </a:cubicBezTo>
                <a:cubicBezTo>
                  <a:pt x="516068" y="226219"/>
                  <a:pt x="500063" y="210214"/>
                  <a:pt x="500063" y="190500"/>
                </a:cubicBezTo>
                <a:close/>
                <a:moveTo>
                  <a:pt x="95250" y="428625"/>
                </a:moveTo>
                <a:cubicBezTo>
                  <a:pt x="42714" y="428625"/>
                  <a:pt x="0" y="471339"/>
                  <a:pt x="0" y="523875"/>
                </a:cubicBezTo>
                <a:lnTo>
                  <a:pt x="0" y="619125"/>
                </a:lnTo>
                <a:cubicBezTo>
                  <a:pt x="0" y="671661"/>
                  <a:pt x="42714" y="714375"/>
                  <a:pt x="95250" y="714375"/>
                </a:cubicBezTo>
                <a:lnTo>
                  <a:pt x="571500" y="714375"/>
                </a:lnTo>
                <a:cubicBezTo>
                  <a:pt x="624036" y="714375"/>
                  <a:pt x="666750" y="671661"/>
                  <a:pt x="666750" y="619125"/>
                </a:cubicBezTo>
                <a:lnTo>
                  <a:pt x="666750" y="523875"/>
                </a:lnTo>
                <a:cubicBezTo>
                  <a:pt x="666750" y="471339"/>
                  <a:pt x="624036" y="428625"/>
                  <a:pt x="571500" y="428625"/>
                </a:cubicBezTo>
                <a:lnTo>
                  <a:pt x="95250" y="428625"/>
                </a:lnTo>
                <a:close/>
                <a:moveTo>
                  <a:pt x="416719" y="535781"/>
                </a:moveTo>
                <a:cubicBezTo>
                  <a:pt x="436432" y="535781"/>
                  <a:pt x="452438" y="551786"/>
                  <a:pt x="452438" y="571500"/>
                </a:cubicBezTo>
                <a:cubicBezTo>
                  <a:pt x="452438" y="591214"/>
                  <a:pt x="436432" y="607219"/>
                  <a:pt x="416719" y="607219"/>
                </a:cubicBezTo>
                <a:cubicBezTo>
                  <a:pt x="397005" y="607219"/>
                  <a:pt x="381000" y="591214"/>
                  <a:pt x="381000" y="571500"/>
                </a:cubicBezTo>
                <a:cubicBezTo>
                  <a:pt x="381000" y="551786"/>
                  <a:pt x="397005" y="535781"/>
                  <a:pt x="416719" y="535781"/>
                </a:cubicBezTo>
                <a:close/>
                <a:moveTo>
                  <a:pt x="500063" y="571500"/>
                </a:moveTo>
                <a:cubicBezTo>
                  <a:pt x="500063" y="551786"/>
                  <a:pt x="516068" y="535781"/>
                  <a:pt x="535781" y="535781"/>
                </a:cubicBezTo>
                <a:cubicBezTo>
                  <a:pt x="555495" y="535781"/>
                  <a:pt x="571500" y="551786"/>
                  <a:pt x="571500" y="571500"/>
                </a:cubicBezTo>
                <a:cubicBezTo>
                  <a:pt x="571500" y="591214"/>
                  <a:pt x="555495" y="607219"/>
                  <a:pt x="535781" y="607219"/>
                </a:cubicBezTo>
                <a:cubicBezTo>
                  <a:pt x="516068" y="607219"/>
                  <a:pt x="500063" y="591214"/>
                  <a:pt x="500063" y="57150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5" name="Text 2"/>
          <p:cNvSpPr/>
          <p:nvPr/>
        </p:nvSpPr>
        <p:spPr>
          <a:xfrm>
            <a:off x="1658408" y="3378200"/>
            <a:ext cx="210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LoginController</a:t>
            </a:r>
            <a:endParaRPr lang="en-US" sz="20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34691" y="3784600"/>
            <a:ext cx="275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处理登录请求，验证用户名密码。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57200" y="4241800"/>
            <a:ext cx="4508500" cy="914400"/>
          </a:xfrm>
          <a:custGeom>
            <a:avLst/>
            <a:gdLst/>
            <a:ahLst/>
            <a:cxnLst/>
            <a:rect l="l" t="t" r="r" b="b"/>
            <a:pathLst>
              <a:path w="4508500" h="914400">
                <a:moveTo>
                  <a:pt x="101599" y="0"/>
                </a:moveTo>
                <a:lnTo>
                  <a:pt x="4406901" y="0"/>
                </a:lnTo>
                <a:cubicBezTo>
                  <a:pt x="4463013" y="0"/>
                  <a:pt x="4508500" y="45487"/>
                  <a:pt x="4508500" y="101599"/>
                </a:cubicBezTo>
                <a:lnTo>
                  <a:pt x="4508500" y="812801"/>
                </a:lnTo>
                <a:cubicBezTo>
                  <a:pt x="4508500" y="868913"/>
                  <a:pt x="4463013" y="914400"/>
                  <a:pt x="44069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609600" y="4402668"/>
            <a:ext cx="937286" cy="1862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56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// 验证成功</a:t>
            </a:r>
            <a:endParaRPr lang="en-US" sz="1200" dirty="0">
              <a:solidFill>
                <a:srgbClr val="0056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609600" y="45974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session.setAttribute(</a:t>
            </a:r>
            <a:r>
              <a:rPr lang="en-US" sz="1200" dirty="0">
                <a:solidFill>
                  <a:srgbClr val="FFC107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"user"</a:t>
            </a: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, user);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09600" y="48006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return </a:t>
            </a:r>
            <a:r>
              <a:rPr lang="en-US" sz="1200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"redirect:/main"</a:t>
            </a: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;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583238" y="3835400"/>
            <a:ext cx="1117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写入Session</a:t>
            </a:r>
            <a:endParaRPr lang="en-US" sz="14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968214" y="4191000"/>
            <a:ext cx="2260600" cy="50800"/>
          </a:xfrm>
          <a:custGeom>
            <a:avLst/>
            <a:gdLst/>
            <a:ahLst/>
            <a:cxnLst/>
            <a:rect l="l" t="t" r="r" b="b"/>
            <a:pathLst>
              <a:path w="2260600" h="50800">
                <a:moveTo>
                  <a:pt x="0" y="0"/>
                </a:moveTo>
                <a:lnTo>
                  <a:pt x="2260600" y="0"/>
                </a:lnTo>
                <a:lnTo>
                  <a:pt x="2260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13" name="Text 10"/>
          <p:cNvSpPr/>
          <p:nvPr/>
        </p:nvSpPr>
        <p:spPr>
          <a:xfrm>
            <a:off x="5829168" y="4343400"/>
            <a:ext cx="62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通行证</a:t>
            </a:r>
            <a:endParaRPr lang="en-US" sz="14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9193345" y="2286000"/>
            <a:ext cx="571500" cy="762000"/>
          </a:xfrm>
          <a:custGeom>
            <a:avLst/>
            <a:gdLst/>
            <a:ahLst/>
            <a:cxnLst/>
            <a:rect l="l" t="t" r="r" b="b"/>
            <a:pathLst>
              <a:path w="571500" h="762000">
                <a:moveTo>
                  <a:pt x="0" y="95250"/>
                </a:moveTo>
                <a:cubicBezTo>
                  <a:pt x="0" y="42714"/>
                  <a:pt x="42714" y="0"/>
                  <a:pt x="95250" y="0"/>
                </a:cubicBezTo>
                <a:lnTo>
                  <a:pt x="317748" y="0"/>
                </a:lnTo>
                <a:cubicBezTo>
                  <a:pt x="343049" y="0"/>
                  <a:pt x="367308" y="9971"/>
                  <a:pt x="385167" y="27831"/>
                </a:cubicBezTo>
                <a:lnTo>
                  <a:pt x="543669" y="186482"/>
                </a:lnTo>
                <a:cubicBezTo>
                  <a:pt x="561529" y="204341"/>
                  <a:pt x="571500" y="228600"/>
                  <a:pt x="571500" y="253901"/>
                </a:cubicBezTo>
                <a:lnTo>
                  <a:pt x="571500" y="666750"/>
                </a:lnTo>
                <a:cubicBezTo>
                  <a:pt x="571500" y="719286"/>
                  <a:pt x="528786" y="762000"/>
                  <a:pt x="476250" y="762000"/>
                </a:cubicBezTo>
                <a:lnTo>
                  <a:pt x="95250" y="762000"/>
                </a:lnTo>
                <a:cubicBezTo>
                  <a:pt x="42714" y="762000"/>
                  <a:pt x="0" y="719286"/>
                  <a:pt x="0" y="666750"/>
                </a:cubicBezTo>
                <a:lnTo>
                  <a:pt x="0" y="95250"/>
                </a:lnTo>
                <a:close/>
                <a:moveTo>
                  <a:pt x="309563" y="87064"/>
                </a:moveTo>
                <a:lnTo>
                  <a:pt x="309563" y="226219"/>
                </a:lnTo>
                <a:cubicBezTo>
                  <a:pt x="309563" y="246013"/>
                  <a:pt x="325487" y="261938"/>
                  <a:pt x="345281" y="261938"/>
                </a:cubicBezTo>
                <a:lnTo>
                  <a:pt x="484436" y="261938"/>
                </a:lnTo>
                <a:lnTo>
                  <a:pt x="309563" y="87064"/>
                </a:lnTo>
                <a:close/>
                <a:moveTo>
                  <a:pt x="229493" y="439936"/>
                </a:moveTo>
                <a:cubicBezTo>
                  <a:pt x="242292" y="424904"/>
                  <a:pt x="240655" y="402431"/>
                  <a:pt x="225623" y="389632"/>
                </a:cubicBezTo>
                <a:cubicBezTo>
                  <a:pt x="210592" y="376833"/>
                  <a:pt x="188119" y="378470"/>
                  <a:pt x="175320" y="393502"/>
                </a:cubicBezTo>
                <a:lnTo>
                  <a:pt x="103882" y="476845"/>
                </a:lnTo>
                <a:cubicBezTo>
                  <a:pt x="92422" y="490240"/>
                  <a:pt x="92422" y="509885"/>
                  <a:pt x="103882" y="523280"/>
                </a:cubicBezTo>
                <a:lnTo>
                  <a:pt x="175320" y="606623"/>
                </a:lnTo>
                <a:cubicBezTo>
                  <a:pt x="188119" y="621655"/>
                  <a:pt x="210741" y="623292"/>
                  <a:pt x="225623" y="610493"/>
                </a:cubicBezTo>
                <a:cubicBezTo>
                  <a:pt x="240506" y="597694"/>
                  <a:pt x="242292" y="575072"/>
                  <a:pt x="229493" y="560189"/>
                </a:cubicBezTo>
                <a:lnTo>
                  <a:pt x="177998" y="500063"/>
                </a:lnTo>
                <a:lnTo>
                  <a:pt x="229493" y="439936"/>
                </a:lnTo>
                <a:close/>
                <a:moveTo>
                  <a:pt x="396180" y="393502"/>
                </a:moveTo>
                <a:cubicBezTo>
                  <a:pt x="383381" y="378470"/>
                  <a:pt x="360759" y="376833"/>
                  <a:pt x="345877" y="389632"/>
                </a:cubicBezTo>
                <a:cubicBezTo>
                  <a:pt x="330994" y="402431"/>
                  <a:pt x="329208" y="425053"/>
                  <a:pt x="342007" y="439936"/>
                </a:cubicBezTo>
                <a:lnTo>
                  <a:pt x="393502" y="500063"/>
                </a:lnTo>
                <a:lnTo>
                  <a:pt x="342007" y="560189"/>
                </a:lnTo>
                <a:cubicBezTo>
                  <a:pt x="329208" y="575221"/>
                  <a:pt x="330845" y="597694"/>
                  <a:pt x="345877" y="610493"/>
                </a:cubicBezTo>
                <a:cubicBezTo>
                  <a:pt x="360908" y="623292"/>
                  <a:pt x="383381" y="621655"/>
                  <a:pt x="396180" y="606623"/>
                </a:cubicBezTo>
                <a:lnTo>
                  <a:pt x="467618" y="523280"/>
                </a:lnTo>
                <a:cubicBezTo>
                  <a:pt x="479078" y="509885"/>
                  <a:pt x="479078" y="490240"/>
                  <a:pt x="467618" y="476845"/>
                </a:cubicBezTo>
                <a:lnTo>
                  <a:pt x="396180" y="393502"/>
                </a:lnTo>
                <a:close/>
              </a:path>
            </a:pathLst>
          </a:custGeom>
          <a:solidFill>
            <a:srgbClr val="007BFF"/>
          </a:solidFill>
        </p:spPr>
      </p:sp>
      <p:sp>
        <p:nvSpPr>
          <p:cNvPr id="15" name="Text 12"/>
          <p:cNvSpPr/>
          <p:nvPr/>
        </p:nvSpPr>
        <p:spPr>
          <a:xfrm>
            <a:off x="8875448" y="3378200"/>
            <a:ext cx="1206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login.jsp</a:t>
            </a:r>
            <a:endParaRPr lang="en-US" sz="20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367845" y="3784600"/>
            <a:ext cx="2222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提供用户登录的表单界面。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223654" y="4241800"/>
            <a:ext cx="4508500" cy="1320800"/>
          </a:xfrm>
          <a:custGeom>
            <a:avLst/>
            <a:gdLst/>
            <a:ahLst/>
            <a:cxnLst/>
            <a:rect l="l" t="t" r="r" b="b"/>
            <a:pathLst>
              <a:path w="4508500" h="1320800">
                <a:moveTo>
                  <a:pt x="101596" y="0"/>
                </a:moveTo>
                <a:lnTo>
                  <a:pt x="4406904" y="0"/>
                </a:lnTo>
                <a:cubicBezTo>
                  <a:pt x="4463014" y="0"/>
                  <a:pt x="4508500" y="45486"/>
                  <a:pt x="4508500" y="101596"/>
                </a:cubicBezTo>
                <a:lnTo>
                  <a:pt x="4508500" y="1219204"/>
                </a:lnTo>
                <a:cubicBezTo>
                  <a:pt x="4508500" y="1275314"/>
                  <a:pt x="4463014" y="1320800"/>
                  <a:pt x="44069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7376054" y="43942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"login"</a:t>
            </a: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 method=</a:t>
            </a:r>
            <a:r>
              <a:rPr lang="en-US" sz="1200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"post"</a:t>
            </a: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&gt;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376054" y="45974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"text"</a:t>
            </a: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 name=</a:t>
            </a:r>
            <a:r>
              <a:rPr lang="en-US" sz="1200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"username"</a:t>
            </a: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 /&gt;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376054" y="48006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"password"</a:t>
            </a: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 name=</a:t>
            </a:r>
            <a:r>
              <a:rPr lang="en-US" sz="1200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"password"</a:t>
            </a: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MiSans" panose="00000500000000000000" pitchFamily="34" charset="-120"/>
              </a:rPr>
              <a:t> /&gt;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376054" y="50038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"submit"</a:t>
            </a:r>
            <a:r>
              <a:rPr 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&gt;登录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376054" y="52070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17526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运行效果演示</a:t>
            </a:r>
            <a:endParaRPr lang="en-US" sz="3000" b="1" dirty="0">
              <a:solidFill>
                <a:srgbClr val="007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 2"/>
          <p:cNvSpPr/>
          <p:nvPr>
            <p:custDataLst>
              <p:tags r:id="rId1"/>
            </p:custDataLst>
          </p:nvPr>
        </p:nvSpPr>
        <p:spPr>
          <a:xfrm>
            <a:off x="1424781" y="4445000"/>
            <a:ext cx="154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直接访问主页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 3"/>
          <p:cNvSpPr/>
          <p:nvPr>
            <p:custDataLst>
              <p:tags r:id="rId2"/>
            </p:custDataLst>
          </p:nvPr>
        </p:nvSpPr>
        <p:spPr>
          <a:xfrm>
            <a:off x="1178983" y="4749800"/>
            <a:ext cx="2044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 5"/>
          <p:cNvSpPr/>
          <p:nvPr>
            <p:custDataLst>
              <p:tags r:id="rId3"/>
            </p:custDataLst>
          </p:nvPr>
        </p:nvSpPr>
        <p:spPr>
          <a:xfrm>
            <a:off x="5319448" y="4445000"/>
            <a:ext cx="154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输入错误密码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 6"/>
          <p:cNvSpPr/>
          <p:nvPr>
            <p:custDataLst>
              <p:tags r:id="rId4"/>
            </p:custDataLst>
          </p:nvPr>
        </p:nvSpPr>
        <p:spPr>
          <a:xfrm>
            <a:off x="4984750" y="4749800"/>
            <a:ext cx="2222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页面提示错误，仍在登录页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 8"/>
          <p:cNvSpPr/>
          <p:nvPr>
            <p:custDataLst>
              <p:tags r:id="rId5"/>
            </p:custDataLst>
          </p:nvPr>
        </p:nvSpPr>
        <p:spPr>
          <a:xfrm>
            <a:off x="9214115" y="4445000"/>
            <a:ext cx="154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输入正确密码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Text 9"/>
          <p:cNvSpPr/>
          <p:nvPr>
            <p:custDataLst>
              <p:tags r:id="rId6"/>
            </p:custDataLst>
          </p:nvPr>
        </p:nvSpPr>
        <p:spPr>
          <a:xfrm>
            <a:off x="8790517" y="4749800"/>
            <a:ext cx="240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成功进入主页，后续访问正常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1直接访问主页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" y="2717800"/>
            <a:ext cx="3515995" cy="1744980"/>
          </a:xfrm>
          <a:prstGeom prst="rect">
            <a:avLst/>
          </a:prstGeom>
        </p:spPr>
      </p:pic>
      <p:pic>
        <p:nvPicPr>
          <p:cNvPr id="16" name="图片 15" descr="2输入错误密码后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795" y="2717800"/>
            <a:ext cx="2915285" cy="1668145"/>
          </a:xfrm>
          <a:prstGeom prst="rect">
            <a:avLst/>
          </a:prstGeom>
        </p:spPr>
      </p:pic>
      <p:pic>
        <p:nvPicPr>
          <p:cNvPr id="17" name="图片 16" descr="3输入正确密码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1660" y="2717800"/>
            <a:ext cx="2847340" cy="1630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4000" y="1752600"/>
            <a:ext cx="5727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要点回顾与扩展</a:t>
            </a:r>
            <a:endParaRPr lang="en-US" sz="3000" b="1" dirty="0">
              <a:solidFill>
                <a:srgbClr val="007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55600" y="261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5" name="Text 2"/>
          <p:cNvSpPr/>
          <p:nvPr/>
        </p:nvSpPr>
        <p:spPr>
          <a:xfrm>
            <a:off x="914400" y="2514600"/>
            <a:ext cx="4978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核心原理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914400" y="2819400"/>
            <a:ext cx="4965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 `HandlerInterceptor` 的 `preHandle` 方法作为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请求开关 </a:t>
            </a: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，结合Session进行状态标记。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55600" y="363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8" name="Text 5"/>
          <p:cNvSpPr/>
          <p:nvPr/>
        </p:nvSpPr>
        <p:spPr>
          <a:xfrm>
            <a:off x="914400" y="3530600"/>
            <a:ext cx="4660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关键配置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914400" y="3835400"/>
            <a:ext cx="464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 `` 保证路径精准匹配，注意排除登录页与静态资源。</a:t>
            </a:r>
            <a:endParaRPr lang="en-US" sz="14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55600" y="439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1" name="Text 8"/>
          <p:cNvSpPr/>
          <p:nvPr/>
        </p:nvSpPr>
        <p:spPr>
          <a:xfrm>
            <a:off x="914400" y="4292600"/>
            <a:ext cx="4978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对比过滤器</a:t>
            </a:r>
            <a:endParaRPr lang="en-US" sz="16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14400" y="4597400"/>
            <a:ext cx="4965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拦截器更贴近Spring MVC生命周期，能直接操作</a:t>
            </a:r>
            <a:r>
              <a:rPr lang="en-US" sz="1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ModelAndView</a:t>
            </a:r>
            <a:r>
              <a:rPr lang="en-US" sz="14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096000" y="254000"/>
            <a:ext cx="0" cy="6350000"/>
          </a:xfrm>
          <a:prstGeom prst="line">
            <a:avLst/>
          </a:prstGeom>
          <a:noFill/>
          <a:ln w="25400">
            <a:solidFill>
              <a:srgbClr val="007BFF">
                <a:alpha val="50196"/>
              </a:srgbClr>
            </a:solidFill>
            <a:prstDash val="dash"/>
            <a:headEnd type="none"/>
            <a:tailEnd type="none"/>
          </a:ln>
        </p:spPr>
      </p:sp>
      <p:sp>
        <p:nvSpPr>
          <p:cNvPr id="14" name="Text 11"/>
          <p:cNvSpPr/>
          <p:nvPr/>
        </p:nvSpPr>
        <p:spPr>
          <a:xfrm>
            <a:off x="6426200" y="2006600"/>
            <a:ext cx="5664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056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应用场景扩展</a:t>
            </a:r>
            <a:endParaRPr lang="en-US" sz="2400" b="1" dirty="0">
              <a:solidFill>
                <a:srgbClr val="0056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426200" y="2616200"/>
            <a:ext cx="2654300" cy="1016000"/>
          </a:xfrm>
          <a:custGeom>
            <a:avLst/>
            <a:gdLst/>
            <a:ahLst/>
            <a:cxnLst/>
            <a:rect l="l" t="t" r="r" b="b"/>
            <a:pathLst>
              <a:path w="2654300" h="1016000">
                <a:moveTo>
                  <a:pt x="101600" y="0"/>
                </a:moveTo>
                <a:lnTo>
                  <a:pt x="2552700" y="0"/>
                </a:lnTo>
                <a:cubicBezTo>
                  <a:pt x="2608775" y="0"/>
                  <a:pt x="2654300" y="45525"/>
                  <a:pt x="2654300" y="101600"/>
                </a:cubicBezTo>
                <a:lnTo>
                  <a:pt x="2654300" y="914400"/>
                </a:lnTo>
                <a:cubicBezTo>
                  <a:pt x="2654300" y="970475"/>
                  <a:pt x="2608775" y="1016000"/>
                  <a:pt x="25527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7562850" y="28194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133350"/>
                </a:moveTo>
                <a:cubicBezTo>
                  <a:pt x="224670" y="133350"/>
                  <a:pt x="252413" y="105608"/>
                  <a:pt x="252413" y="71438"/>
                </a:cubicBezTo>
                <a:cubicBezTo>
                  <a:pt x="252413" y="37267"/>
                  <a:pt x="224670" y="9525"/>
                  <a:pt x="190500" y="9525"/>
                </a:cubicBezTo>
                <a:cubicBezTo>
                  <a:pt x="156330" y="9525"/>
                  <a:pt x="128588" y="37267"/>
                  <a:pt x="128588" y="71438"/>
                </a:cubicBezTo>
                <a:cubicBezTo>
                  <a:pt x="128588" y="105608"/>
                  <a:pt x="156330" y="133350"/>
                  <a:pt x="190500" y="133350"/>
                </a:cubicBezTo>
                <a:close/>
                <a:moveTo>
                  <a:pt x="57150" y="138113"/>
                </a:moveTo>
                <a:cubicBezTo>
                  <a:pt x="80806" y="138113"/>
                  <a:pt x="100013" y="118906"/>
                  <a:pt x="100013" y="95250"/>
                </a:cubicBezTo>
                <a:cubicBezTo>
                  <a:pt x="100013" y="71594"/>
                  <a:pt x="80806" y="52388"/>
                  <a:pt x="57150" y="52388"/>
                </a:cubicBezTo>
                <a:cubicBezTo>
                  <a:pt x="33494" y="52388"/>
                  <a:pt x="14288" y="71594"/>
                  <a:pt x="14288" y="95250"/>
                </a:cubicBezTo>
                <a:cubicBezTo>
                  <a:pt x="14288" y="118906"/>
                  <a:pt x="33494" y="138113"/>
                  <a:pt x="57150" y="138113"/>
                </a:cubicBezTo>
                <a:close/>
                <a:moveTo>
                  <a:pt x="0" y="247650"/>
                </a:moveTo>
                <a:lnTo>
                  <a:pt x="0" y="266700"/>
                </a:lnTo>
                <a:cubicBezTo>
                  <a:pt x="0" y="277237"/>
                  <a:pt x="8513" y="285750"/>
                  <a:pt x="19050" y="285750"/>
                </a:cubicBezTo>
                <a:lnTo>
                  <a:pt x="70664" y="285750"/>
                </a:lnTo>
                <a:cubicBezTo>
                  <a:pt x="68104" y="279916"/>
                  <a:pt x="66675" y="273487"/>
                  <a:pt x="66675" y="266700"/>
                </a:cubicBezTo>
                <a:lnTo>
                  <a:pt x="66675" y="257175"/>
                </a:lnTo>
                <a:cubicBezTo>
                  <a:pt x="66675" y="225504"/>
                  <a:pt x="78581" y="196572"/>
                  <a:pt x="98167" y="174665"/>
                </a:cubicBezTo>
                <a:cubicBezTo>
                  <a:pt x="91202" y="172581"/>
                  <a:pt x="83820" y="171450"/>
                  <a:pt x="76200" y="171450"/>
                </a:cubicBezTo>
                <a:cubicBezTo>
                  <a:pt x="34111" y="171450"/>
                  <a:pt x="0" y="205561"/>
                  <a:pt x="0" y="247650"/>
                </a:cubicBezTo>
                <a:close/>
                <a:moveTo>
                  <a:pt x="366712" y="95250"/>
                </a:moveTo>
                <a:cubicBezTo>
                  <a:pt x="366712" y="71594"/>
                  <a:pt x="347506" y="52388"/>
                  <a:pt x="323850" y="52388"/>
                </a:cubicBezTo>
                <a:cubicBezTo>
                  <a:pt x="300194" y="52388"/>
                  <a:pt x="280987" y="71594"/>
                  <a:pt x="280987" y="95250"/>
                </a:cubicBezTo>
                <a:cubicBezTo>
                  <a:pt x="280987" y="118906"/>
                  <a:pt x="300194" y="138113"/>
                  <a:pt x="323850" y="138113"/>
                </a:cubicBezTo>
                <a:cubicBezTo>
                  <a:pt x="347506" y="138113"/>
                  <a:pt x="366712" y="118906"/>
                  <a:pt x="366712" y="95250"/>
                </a:cubicBezTo>
                <a:close/>
                <a:moveTo>
                  <a:pt x="95250" y="257175"/>
                </a:moveTo>
                <a:lnTo>
                  <a:pt x="95250" y="266700"/>
                </a:lnTo>
                <a:cubicBezTo>
                  <a:pt x="95250" y="277237"/>
                  <a:pt x="103763" y="285750"/>
                  <a:pt x="114300" y="285750"/>
                </a:cubicBezTo>
                <a:lnTo>
                  <a:pt x="207645" y="285750"/>
                </a:lnTo>
                <a:cubicBezTo>
                  <a:pt x="203418" y="272891"/>
                  <a:pt x="203895" y="259318"/>
                  <a:pt x="214015" y="247650"/>
                </a:cubicBezTo>
                <a:cubicBezTo>
                  <a:pt x="205680" y="238006"/>
                  <a:pt x="201811" y="224016"/>
                  <a:pt x="207228" y="209967"/>
                </a:cubicBezTo>
                <a:cubicBezTo>
                  <a:pt x="211157" y="199787"/>
                  <a:pt x="216694" y="190262"/>
                  <a:pt x="223540" y="181808"/>
                </a:cubicBezTo>
                <a:cubicBezTo>
                  <a:pt x="226755" y="177879"/>
                  <a:pt x="230445" y="174843"/>
                  <a:pt x="234434" y="172641"/>
                </a:cubicBezTo>
                <a:cubicBezTo>
                  <a:pt x="221278" y="165795"/>
                  <a:pt x="206335" y="161925"/>
                  <a:pt x="190500" y="161925"/>
                </a:cubicBezTo>
                <a:cubicBezTo>
                  <a:pt x="137874" y="161925"/>
                  <a:pt x="95250" y="204549"/>
                  <a:pt x="95250" y="257175"/>
                </a:cubicBezTo>
                <a:close/>
                <a:moveTo>
                  <a:pt x="371832" y="230922"/>
                </a:moveTo>
                <a:cubicBezTo>
                  <a:pt x="375583" y="228779"/>
                  <a:pt x="377488" y="224314"/>
                  <a:pt x="375880" y="220206"/>
                </a:cubicBezTo>
                <a:cubicBezTo>
                  <a:pt x="373023" y="212824"/>
                  <a:pt x="369034" y="205859"/>
                  <a:pt x="364034" y="199727"/>
                </a:cubicBezTo>
                <a:cubicBezTo>
                  <a:pt x="361295" y="196334"/>
                  <a:pt x="356473" y="195739"/>
                  <a:pt x="352723" y="197941"/>
                </a:cubicBezTo>
                <a:cubicBezTo>
                  <a:pt x="339745" y="205442"/>
                  <a:pt x="323790" y="196275"/>
                  <a:pt x="323790" y="181213"/>
                </a:cubicBezTo>
                <a:cubicBezTo>
                  <a:pt x="323790" y="176867"/>
                  <a:pt x="320873" y="172998"/>
                  <a:pt x="316587" y="172343"/>
                </a:cubicBezTo>
                <a:cubicBezTo>
                  <a:pt x="308908" y="171152"/>
                  <a:pt x="300633" y="171152"/>
                  <a:pt x="292953" y="172343"/>
                </a:cubicBezTo>
                <a:cubicBezTo>
                  <a:pt x="288667" y="172998"/>
                  <a:pt x="285750" y="176867"/>
                  <a:pt x="285750" y="181213"/>
                </a:cubicBezTo>
                <a:cubicBezTo>
                  <a:pt x="285750" y="196215"/>
                  <a:pt x="269796" y="205442"/>
                  <a:pt x="256818" y="197941"/>
                </a:cubicBezTo>
                <a:cubicBezTo>
                  <a:pt x="253067" y="195798"/>
                  <a:pt x="248245" y="196394"/>
                  <a:pt x="245507" y="199727"/>
                </a:cubicBezTo>
                <a:cubicBezTo>
                  <a:pt x="240506" y="205859"/>
                  <a:pt x="236518" y="212824"/>
                  <a:pt x="233660" y="220206"/>
                </a:cubicBezTo>
                <a:cubicBezTo>
                  <a:pt x="232112" y="224254"/>
                  <a:pt x="233958" y="228719"/>
                  <a:pt x="237708" y="230862"/>
                </a:cubicBezTo>
                <a:cubicBezTo>
                  <a:pt x="250746" y="238363"/>
                  <a:pt x="250746" y="256758"/>
                  <a:pt x="237708" y="264319"/>
                </a:cubicBezTo>
                <a:cubicBezTo>
                  <a:pt x="233958" y="266462"/>
                  <a:pt x="232053" y="270927"/>
                  <a:pt x="233660" y="274975"/>
                </a:cubicBezTo>
                <a:cubicBezTo>
                  <a:pt x="236518" y="282357"/>
                  <a:pt x="240506" y="289322"/>
                  <a:pt x="245507" y="295454"/>
                </a:cubicBezTo>
                <a:cubicBezTo>
                  <a:pt x="248245" y="298847"/>
                  <a:pt x="253067" y="299442"/>
                  <a:pt x="256818" y="297240"/>
                </a:cubicBezTo>
                <a:cubicBezTo>
                  <a:pt x="269796" y="289739"/>
                  <a:pt x="285750" y="298966"/>
                  <a:pt x="285750" y="313968"/>
                </a:cubicBezTo>
                <a:cubicBezTo>
                  <a:pt x="285750" y="318314"/>
                  <a:pt x="288667" y="322183"/>
                  <a:pt x="292953" y="322838"/>
                </a:cubicBezTo>
                <a:cubicBezTo>
                  <a:pt x="300633" y="324029"/>
                  <a:pt x="308908" y="324029"/>
                  <a:pt x="316587" y="322838"/>
                </a:cubicBezTo>
                <a:cubicBezTo>
                  <a:pt x="320873" y="322183"/>
                  <a:pt x="323790" y="318314"/>
                  <a:pt x="323790" y="313968"/>
                </a:cubicBezTo>
                <a:cubicBezTo>
                  <a:pt x="323790" y="298966"/>
                  <a:pt x="339745" y="289739"/>
                  <a:pt x="352723" y="297240"/>
                </a:cubicBezTo>
                <a:cubicBezTo>
                  <a:pt x="356473" y="299383"/>
                  <a:pt x="361295" y="298787"/>
                  <a:pt x="364034" y="295454"/>
                </a:cubicBezTo>
                <a:cubicBezTo>
                  <a:pt x="369034" y="289322"/>
                  <a:pt x="373023" y="282357"/>
                  <a:pt x="375880" y="274975"/>
                </a:cubicBezTo>
                <a:cubicBezTo>
                  <a:pt x="377428" y="270927"/>
                  <a:pt x="375583" y="266462"/>
                  <a:pt x="371832" y="264319"/>
                </a:cubicBezTo>
                <a:cubicBezTo>
                  <a:pt x="358795" y="256818"/>
                  <a:pt x="358795" y="238423"/>
                  <a:pt x="371832" y="230862"/>
                </a:cubicBezTo>
                <a:close/>
                <a:moveTo>
                  <a:pt x="280987" y="247650"/>
                </a:moveTo>
                <a:cubicBezTo>
                  <a:pt x="280987" y="234508"/>
                  <a:pt x="291658" y="223838"/>
                  <a:pt x="304800" y="223838"/>
                </a:cubicBezTo>
                <a:cubicBezTo>
                  <a:pt x="317942" y="223838"/>
                  <a:pt x="328613" y="234508"/>
                  <a:pt x="328613" y="247650"/>
                </a:cubicBezTo>
                <a:cubicBezTo>
                  <a:pt x="328613" y="260792"/>
                  <a:pt x="317942" y="271463"/>
                  <a:pt x="304800" y="271463"/>
                </a:cubicBezTo>
                <a:cubicBezTo>
                  <a:pt x="291658" y="271463"/>
                  <a:pt x="280987" y="260792"/>
                  <a:pt x="280987" y="24765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17" name="Text 14"/>
          <p:cNvSpPr/>
          <p:nvPr/>
        </p:nvSpPr>
        <p:spPr>
          <a:xfrm>
            <a:off x="6534150" y="3225800"/>
            <a:ext cx="2438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角色鉴权</a:t>
            </a:r>
            <a:endParaRPr lang="en-US" sz="14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9283700" y="2616200"/>
            <a:ext cx="2654300" cy="1016000"/>
          </a:xfrm>
          <a:custGeom>
            <a:avLst/>
            <a:gdLst/>
            <a:ahLst/>
            <a:cxnLst/>
            <a:rect l="l" t="t" r="r" b="b"/>
            <a:pathLst>
              <a:path w="2654300" h="1016000">
                <a:moveTo>
                  <a:pt x="101600" y="0"/>
                </a:moveTo>
                <a:lnTo>
                  <a:pt x="2552700" y="0"/>
                </a:lnTo>
                <a:cubicBezTo>
                  <a:pt x="2608775" y="0"/>
                  <a:pt x="2654300" y="45525"/>
                  <a:pt x="2654300" y="101600"/>
                </a:cubicBezTo>
                <a:lnTo>
                  <a:pt x="2654300" y="914400"/>
                </a:lnTo>
                <a:cubicBezTo>
                  <a:pt x="2654300" y="970475"/>
                  <a:pt x="2608775" y="1016000"/>
                  <a:pt x="25527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19" name="Shape 16"/>
          <p:cNvSpPr/>
          <p:nvPr/>
        </p:nvSpPr>
        <p:spPr>
          <a:xfrm>
            <a:off x="10458450" y="281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0056B3"/>
          </a:solidFill>
        </p:spPr>
      </p:sp>
      <p:sp>
        <p:nvSpPr>
          <p:cNvPr id="20" name="Text 17"/>
          <p:cNvSpPr/>
          <p:nvPr/>
        </p:nvSpPr>
        <p:spPr>
          <a:xfrm>
            <a:off x="9391650" y="3225800"/>
            <a:ext cx="2438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API耗时统计</a:t>
            </a:r>
            <a:endParaRPr lang="en-US" sz="14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426200" y="3835400"/>
            <a:ext cx="2654300" cy="1016000"/>
          </a:xfrm>
          <a:custGeom>
            <a:avLst/>
            <a:gdLst/>
            <a:ahLst/>
            <a:cxnLst/>
            <a:rect l="l" t="t" r="r" b="b"/>
            <a:pathLst>
              <a:path w="2654300" h="1016000">
                <a:moveTo>
                  <a:pt x="101600" y="0"/>
                </a:moveTo>
                <a:lnTo>
                  <a:pt x="2552700" y="0"/>
                </a:lnTo>
                <a:cubicBezTo>
                  <a:pt x="2608775" y="0"/>
                  <a:pt x="2654300" y="45525"/>
                  <a:pt x="2654300" y="101600"/>
                </a:cubicBezTo>
                <a:lnTo>
                  <a:pt x="2654300" y="914400"/>
                </a:lnTo>
                <a:cubicBezTo>
                  <a:pt x="2654300" y="970475"/>
                  <a:pt x="2608775" y="1016000"/>
                  <a:pt x="25527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22" name="Shape 19"/>
          <p:cNvSpPr/>
          <p:nvPr/>
        </p:nvSpPr>
        <p:spPr>
          <a:xfrm>
            <a:off x="7639050" y="4038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76200" y="57150"/>
                </a:moveTo>
                <a:lnTo>
                  <a:pt x="76200" y="95250"/>
                </a:lnTo>
                <a:lnTo>
                  <a:pt x="152400" y="95250"/>
                </a:lnTo>
                <a:lnTo>
                  <a:pt x="152400" y="57150"/>
                </a:lnTo>
                <a:cubicBezTo>
                  <a:pt x="152400" y="36135"/>
                  <a:pt x="135315" y="19050"/>
                  <a:pt x="114300" y="19050"/>
                </a:cubicBezTo>
                <a:cubicBezTo>
                  <a:pt x="93285" y="19050"/>
                  <a:pt x="76200" y="36135"/>
                  <a:pt x="76200" y="57150"/>
                </a:cubicBezTo>
                <a:close/>
                <a:moveTo>
                  <a:pt x="38100" y="95250"/>
                </a:moveTo>
                <a:lnTo>
                  <a:pt x="38100" y="57150"/>
                </a:lnTo>
                <a:cubicBezTo>
                  <a:pt x="38100" y="15061"/>
                  <a:pt x="72211" y="-19050"/>
                  <a:pt x="114300" y="-19050"/>
                </a:cubicBezTo>
                <a:cubicBezTo>
                  <a:pt x="156389" y="-19050"/>
                  <a:pt x="190500" y="15061"/>
                  <a:pt x="190500" y="57150"/>
                </a:cubicBezTo>
                <a:lnTo>
                  <a:pt x="190500" y="95250"/>
                </a:lnTo>
                <a:cubicBezTo>
                  <a:pt x="211515" y="95250"/>
                  <a:pt x="228600" y="112335"/>
                  <a:pt x="228600" y="13335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133350"/>
                </a:lnTo>
                <a:cubicBezTo>
                  <a:pt x="0" y="112335"/>
                  <a:pt x="17085" y="95250"/>
                  <a:pt x="38100" y="9525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23" name="Text 20"/>
          <p:cNvSpPr/>
          <p:nvPr/>
        </p:nvSpPr>
        <p:spPr>
          <a:xfrm>
            <a:off x="6534150" y="4445000"/>
            <a:ext cx="2438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防重复提交</a:t>
            </a:r>
            <a:endParaRPr lang="en-US" sz="14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9283700" y="3835400"/>
            <a:ext cx="2654300" cy="1016000"/>
          </a:xfrm>
          <a:custGeom>
            <a:avLst/>
            <a:gdLst/>
            <a:ahLst/>
            <a:cxnLst/>
            <a:rect l="l" t="t" r="r" b="b"/>
            <a:pathLst>
              <a:path w="2654300" h="1016000">
                <a:moveTo>
                  <a:pt x="101600" y="0"/>
                </a:moveTo>
                <a:lnTo>
                  <a:pt x="2552700" y="0"/>
                </a:lnTo>
                <a:cubicBezTo>
                  <a:pt x="2608775" y="0"/>
                  <a:pt x="2654300" y="45525"/>
                  <a:pt x="2654300" y="101600"/>
                </a:cubicBezTo>
                <a:lnTo>
                  <a:pt x="2654300" y="914400"/>
                </a:lnTo>
                <a:cubicBezTo>
                  <a:pt x="2654300" y="970475"/>
                  <a:pt x="2608775" y="1016000"/>
                  <a:pt x="25527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25" name="Shape 22"/>
          <p:cNvSpPr/>
          <p:nvPr/>
        </p:nvSpPr>
        <p:spPr>
          <a:xfrm>
            <a:off x="10458450" y="4038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0056B3"/>
          </a:solidFill>
        </p:spPr>
      </p:sp>
      <p:sp>
        <p:nvSpPr>
          <p:cNvPr id="26" name="Text 23"/>
          <p:cNvSpPr/>
          <p:nvPr/>
        </p:nvSpPr>
        <p:spPr>
          <a:xfrm>
            <a:off x="9391650" y="4445000"/>
            <a:ext cx="2438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国际化处理</a:t>
            </a:r>
            <a:endParaRPr lang="en-US" sz="14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1854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答疑与思考</a:t>
            </a:r>
            <a:endParaRPr lang="en-US" sz="3000" b="1" dirty="0">
              <a:solidFill>
                <a:srgbClr val="007B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838200" y="2717800"/>
            <a:ext cx="4673600" cy="2286000"/>
          </a:xfrm>
          <a:custGeom>
            <a:avLst/>
            <a:gdLst/>
            <a:ahLst/>
            <a:cxnLst/>
            <a:rect l="l" t="t" r="r" b="b"/>
            <a:pathLst>
              <a:path w="4673600" h="2286000">
                <a:moveTo>
                  <a:pt x="152408" y="0"/>
                </a:moveTo>
                <a:lnTo>
                  <a:pt x="4521192" y="0"/>
                </a:lnTo>
                <a:cubicBezTo>
                  <a:pt x="4605365" y="0"/>
                  <a:pt x="4673600" y="68235"/>
                  <a:pt x="4673600" y="152408"/>
                </a:cubicBezTo>
                <a:lnTo>
                  <a:pt x="4673600" y="2133592"/>
                </a:lnTo>
                <a:cubicBezTo>
                  <a:pt x="4673600" y="2217765"/>
                  <a:pt x="4605365" y="2286000"/>
                  <a:pt x="4521192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007BFF">
              <a:alpha val="5098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1209675" y="3086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190500" y="130969"/>
                </a:moveTo>
                <a:cubicBezTo>
                  <a:pt x="177329" y="130969"/>
                  <a:pt x="166688" y="141610"/>
                  <a:pt x="166688" y="154781"/>
                </a:cubicBezTo>
                <a:cubicBezTo>
                  <a:pt x="166688" y="164678"/>
                  <a:pt x="158725" y="172641"/>
                  <a:pt x="148828" y="172641"/>
                </a:cubicBezTo>
                <a:cubicBezTo>
                  <a:pt x="138931" y="172641"/>
                  <a:pt x="130969" y="164678"/>
                  <a:pt x="130969" y="154781"/>
                </a:cubicBezTo>
                <a:cubicBezTo>
                  <a:pt x="130969" y="121890"/>
                  <a:pt x="157609" y="95250"/>
                  <a:pt x="190500" y="95250"/>
                </a:cubicBezTo>
                <a:cubicBezTo>
                  <a:pt x="223391" y="95250"/>
                  <a:pt x="250031" y="121890"/>
                  <a:pt x="250031" y="154781"/>
                </a:cubicBezTo>
                <a:cubicBezTo>
                  <a:pt x="250031" y="189905"/>
                  <a:pt x="223242" y="204787"/>
                  <a:pt x="208359" y="210220"/>
                </a:cubicBezTo>
                <a:lnTo>
                  <a:pt x="208359" y="213047"/>
                </a:lnTo>
                <a:cubicBezTo>
                  <a:pt x="208359" y="222945"/>
                  <a:pt x="200397" y="230907"/>
                  <a:pt x="190500" y="230907"/>
                </a:cubicBezTo>
                <a:cubicBezTo>
                  <a:pt x="180603" y="230907"/>
                  <a:pt x="172641" y="222945"/>
                  <a:pt x="172641" y="213047"/>
                </a:cubicBezTo>
                <a:lnTo>
                  <a:pt x="172641" y="207020"/>
                </a:lnTo>
                <a:cubicBezTo>
                  <a:pt x="172641" y="191765"/>
                  <a:pt x="183654" y="180826"/>
                  <a:pt x="195039" y="177105"/>
                </a:cubicBezTo>
                <a:cubicBezTo>
                  <a:pt x="199802" y="175543"/>
                  <a:pt x="204862" y="173013"/>
                  <a:pt x="208583" y="169441"/>
                </a:cubicBezTo>
                <a:cubicBezTo>
                  <a:pt x="211782" y="166315"/>
                  <a:pt x="214313" y="161999"/>
                  <a:pt x="214313" y="154856"/>
                </a:cubicBezTo>
                <a:cubicBezTo>
                  <a:pt x="214313" y="141684"/>
                  <a:pt x="203671" y="131043"/>
                  <a:pt x="190500" y="131043"/>
                </a:cubicBezTo>
                <a:close/>
                <a:moveTo>
                  <a:pt x="166688" y="273844"/>
                </a:moveTo>
                <a:cubicBezTo>
                  <a:pt x="166688" y="260701"/>
                  <a:pt x="177358" y="250031"/>
                  <a:pt x="190500" y="250031"/>
                </a:cubicBezTo>
                <a:cubicBezTo>
                  <a:pt x="203642" y="250031"/>
                  <a:pt x="214313" y="260701"/>
                  <a:pt x="214313" y="273844"/>
                </a:cubicBezTo>
                <a:cubicBezTo>
                  <a:pt x="214313" y="286986"/>
                  <a:pt x="203642" y="297656"/>
                  <a:pt x="190500" y="297656"/>
                </a:cubicBezTo>
                <a:cubicBezTo>
                  <a:pt x="177358" y="297656"/>
                  <a:pt x="166688" y="286986"/>
                  <a:pt x="166688" y="273844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1803400" y="3098800"/>
            <a:ext cx="2501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Q: 拦截器 vs 过滤器?</a:t>
            </a:r>
            <a:endParaRPr lang="en-US" sz="20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1143000" y="3683000"/>
            <a:ext cx="41529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indent="457200" algn="just">
              <a:lnSpc>
                <a:spcPct val="12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拦截器是Spring MVC组件，能访问</a:t>
            </a:r>
            <a:r>
              <a:rPr lang="en-US" sz="1600" dirty="0">
                <a:solidFill>
                  <a:srgbClr val="333333"/>
                </a:solidFill>
                <a:highlight>
                  <a:srgbClr val="FFC107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Handler和Model </a:t>
            </a: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，在请求处理流程中更靠后；而过滤器是Servlet组件，更底层，对所有请求（包括静态资源）都生效。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Shape 5"/>
          <p:cNvSpPr/>
          <p:nvPr>
            <p:custDataLst>
              <p:tags r:id="rId5"/>
            </p:custDataLst>
          </p:nvPr>
        </p:nvSpPr>
        <p:spPr>
          <a:xfrm>
            <a:off x="6680200" y="2717800"/>
            <a:ext cx="4673600" cy="2032000"/>
          </a:xfrm>
          <a:custGeom>
            <a:avLst/>
            <a:gdLst/>
            <a:ahLst/>
            <a:cxnLst/>
            <a:rect l="l" t="t" r="r" b="b"/>
            <a:pathLst>
              <a:path w="4673600" h="2032000">
                <a:moveTo>
                  <a:pt x="152400" y="0"/>
                </a:moveTo>
                <a:lnTo>
                  <a:pt x="4521200" y="0"/>
                </a:lnTo>
                <a:cubicBezTo>
                  <a:pt x="4605312" y="0"/>
                  <a:pt x="4673600" y="68288"/>
                  <a:pt x="4673600" y="152400"/>
                </a:cubicBezTo>
                <a:lnTo>
                  <a:pt x="4673600" y="1879600"/>
                </a:lnTo>
                <a:cubicBezTo>
                  <a:pt x="4673600" y="1963712"/>
                  <a:pt x="4605312" y="2032000"/>
                  <a:pt x="4521200" y="2032000"/>
                </a:cubicBezTo>
                <a:lnTo>
                  <a:pt x="152400" y="2032000"/>
                </a:lnTo>
                <a:cubicBezTo>
                  <a:pt x="68288" y="2032000"/>
                  <a:pt x="0" y="1963712"/>
                  <a:pt x="0" y="187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56B3">
              <a:alpha val="5098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7099300" y="3086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7645400" y="3098800"/>
            <a:ext cx="2628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思考: 分布式Session?</a:t>
            </a:r>
            <a:endParaRPr lang="en-US" sz="20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6985000" y="3683000"/>
            <a:ext cx="41529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indent="457200" algn="just">
              <a:lnSpc>
                <a:spcPct val="12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在集群环境下，可将Session存入</a:t>
            </a:r>
            <a:r>
              <a:rPr lang="en-US" sz="1600" dirty="0">
                <a:solidFill>
                  <a:srgbClr val="333333"/>
                </a:solidFill>
                <a:highlight>
                  <a:srgbClr val="FFC107">
                    <a:alpha val="10000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Redis </a:t>
            </a:r>
            <a:r>
              <a:rPr lang="en-US" sz="1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等中间件，实现登录状态共享。同时，可将权限数据缓存，减少重复查询数据库，提升性能。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143125"/>
            <a:ext cx="2067421" cy="258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950BC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引言</a:t>
            </a:r>
            <a:endParaRPr lang="en-US" sz="2000" b="1" dirty="0">
              <a:solidFill>
                <a:srgbClr val="4950BC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2467669"/>
            <a:ext cx="7129066" cy="5167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日常 Java Web 开发中的</a:t>
            </a:r>
            <a:r>
              <a:rPr lang="en-US" sz="3250" b="1" dirty="0">
                <a:solidFill>
                  <a:srgbClr val="4950BC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两个核心需求</a:t>
            </a:r>
            <a:endParaRPr lang="en-US" sz="32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661492" y="3232448"/>
            <a:ext cx="5351859" cy="965597"/>
          </a:xfrm>
          <a:prstGeom prst="roundRect">
            <a:avLst>
              <a:gd name="adj" fmla="val 71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833140" y="3404096"/>
            <a:ext cx="2067421" cy="258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25" b="1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文件上传</a:t>
            </a:r>
            <a:endParaRPr lang="en-US" sz="162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833140" y="3761780"/>
            <a:ext cx="5008563" cy="2646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用户需要上传图片、文档等文件到服务器</a:t>
            </a:r>
            <a:endParaRPr lang="en-US" sz="1600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</p:txBody>
      </p:sp>
      <p:sp>
        <p:nvSpPr>
          <p:cNvPr id="7" name="Shape 5"/>
          <p:cNvSpPr/>
          <p:nvPr>
            <p:custDataLst>
              <p:tags r:id="rId4"/>
            </p:custDataLst>
          </p:nvPr>
        </p:nvSpPr>
        <p:spPr>
          <a:xfrm>
            <a:off x="6178649" y="3232448"/>
            <a:ext cx="5351859" cy="965597"/>
          </a:xfrm>
          <a:prstGeom prst="roundRect">
            <a:avLst>
              <a:gd name="adj" fmla="val 71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6350298" y="3404096"/>
            <a:ext cx="2067421" cy="258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25" b="1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静态资源访问</a:t>
            </a:r>
            <a:endParaRPr lang="en-US" sz="162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6350298" y="3761780"/>
            <a:ext cx="5008563" cy="2646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如何正确地加载图片、CSS、JS 等静态文件</a:t>
            </a:r>
            <a:endParaRPr lang="en-US" sz="1600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83082" y="4384080"/>
            <a:ext cx="10869018" cy="3307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25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本节将详细讲解如何利用 Spring MVC 框架高效地实现这两个功能。</a:t>
            </a:r>
            <a:endParaRPr lang="en-US" sz="162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471150" y="6248400"/>
            <a:ext cx="2057400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2" name="标题 4"/>
          <p:cNvSpPr txBox="1"/>
          <p:nvPr/>
        </p:nvSpPr>
        <p:spPr>
          <a:xfrm>
            <a:off x="340995" y="149860"/>
            <a:ext cx="7110730" cy="711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9.8 </a:t>
            </a:r>
            <a:r>
              <a:rPr lang="en-US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  <a:sym typeface="+mn-ea"/>
              </a:rPr>
              <a:t>Spring MVC </a:t>
            </a: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  <a:sym typeface="+mn-ea"/>
              </a:rPr>
              <a:t>的其他</a:t>
            </a:r>
            <a:r>
              <a:rPr lang="en-US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  <a:sym typeface="+mn-ea"/>
              </a:rPr>
              <a:t>进阶操作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2"/>
          <p:cNvSpPr/>
          <p:nvPr/>
        </p:nvSpPr>
        <p:spPr>
          <a:xfrm>
            <a:off x="2190750" y="4940352"/>
            <a:ext cx="7385050" cy="965597"/>
          </a:xfrm>
          <a:prstGeom prst="roundRect">
            <a:avLst>
              <a:gd name="adj" fmla="val 71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Shape 14"/>
          <p:cNvSpPr/>
          <p:nvPr/>
        </p:nvSpPr>
        <p:spPr>
          <a:xfrm>
            <a:off x="6480969" y="2031652"/>
            <a:ext cx="4952753" cy="2436416"/>
          </a:xfrm>
          <a:prstGeom prst="roundRect">
            <a:avLst>
              <a:gd name="adj" fmla="val 375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Shape 14"/>
          <p:cNvSpPr/>
          <p:nvPr/>
        </p:nvSpPr>
        <p:spPr>
          <a:xfrm>
            <a:off x="562769" y="2085429"/>
            <a:ext cx="4952753" cy="2436416"/>
          </a:xfrm>
          <a:prstGeom prst="roundRect">
            <a:avLst>
              <a:gd name="adj" fmla="val 375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0"/>
          <p:cNvSpPr/>
          <p:nvPr/>
        </p:nvSpPr>
        <p:spPr>
          <a:xfrm>
            <a:off x="533499" y="366812"/>
            <a:ext cx="5850831" cy="4168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利用 Spring MVC 实现文件上传 </a:t>
            </a:r>
            <a:r>
              <a:rPr lang="en-US" sz="2800" b="1" dirty="0">
                <a:solidFill>
                  <a:srgbClr val="4950BC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(9.8.1)</a:t>
            </a:r>
            <a:endParaRPr 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0232" y="1423141"/>
            <a:ext cx="2000746" cy="2501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核心机制对比</a:t>
            </a:r>
            <a:endParaRPr 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5019" y="2479923"/>
            <a:ext cx="1795958" cy="2083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传统方式 (JSP/Servlet)</a:t>
            </a:r>
            <a:endParaRPr 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5019" y="2918618"/>
            <a:ext cx="5399782" cy="213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65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需要引入 Apache </a:t>
            </a:r>
            <a:r>
              <a:rPr lang="en-US" sz="1665" dirty="0" err="1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的开源组件</a:t>
            </a:r>
            <a:r>
              <a:rPr lang="en-US" sz="1665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 </a:t>
            </a:r>
            <a:r>
              <a:rPr lang="en-US" sz="1665" dirty="0" err="1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fileupload</a:t>
            </a:r>
            <a:endParaRPr lang="en-US" sz="1665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66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5019" y="3249860"/>
            <a:ext cx="5399782" cy="213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65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手动解析 HTTP 请求</a:t>
            </a:r>
            <a:endParaRPr lang="en-US" sz="166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785019" y="3591818"/>
            <a:ext cx="5399782" cy="213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65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代码繁琐且还要进行数据类型转换</a:t>
            </a:r>
            <a:endParaRPr lang="en-US" sz="166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6732489" y="2479922"/>
            <a:ext cx="1667272" cy="2083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4950BC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Spring MVC 方式</a:t>
            </a:r>
            <a:endParaRPr 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6732489" y="2835969"/>
            <a:ext cx="5399782" cy="213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65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内置了数据参数化处理机制</a:t>
            </a:r>
            <a:endParaRPr lang="en-US" sz="166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732489" y="3196978"/>
            <a:ext cx="5399782" cy="213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65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配置简单</a:t>
            </a:r>
            <a:endParaRPr lang="en-US" sz="166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732489" y="3591818"/>
            <a:ext cx="5399782" cy="213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65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使用 MultipartFile 接口即可直接操作文件</a:t>
            </a:r>
            <a:endParaRPr lang="en-US" sz="166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177978" y="5362724"/>
            <a:ext cx="5762823" cy="244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  <a:buSzPct val="100000"/>
            </a:pPr>
            <a:r>
              <a:rPr lang="en-US" altLang="zh-CN" sz="2335" dirty="0"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Spring MVC </a:t>
            </a:r>
            <a:r>
              <a:rPr lang="en-US" altLang="zh-CN" sz="2335" dirty="0" err="1"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方式</a:t>
            </a:r>
            <a:r>
              <a:rPr lang="en-US" sz="2335" dirty="0" err="1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大大降低了开发难度</a:t>
            </a:r>
            <a:endParaRPr lang="en-US" sz="233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471150" y="6248400"/>
            <a:ext cx="2057400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12"/>
          <p:cNvSpPr/>
          <p:nvPr/>
        </p:nvSpPr>
        <p:spPr>
          <a:xfrm>
            <a:off x="489049" y="704247"/>
            <a:ext cx="3619401" cy="2501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开发准备 (环境配置)</a:t>
            </a:r>
            <a:endParaRPr lang="en-US" sz="2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50949" y="1472517"/>
            <a:ext cx="11125002" cy="213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要实现文件上传,首先需要添加依赖并配置解析器。</a:t>
            </a:r>
            <a:endParaRPr 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39998" y="2400012"/>
            <a:ext cx="5016253" cy="3391188"/>
          </a:xfrm>
          <a:prstGeom prst="roundRect">
            <a:avLst>
              <a:gd name="adj" fmla="val 375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63798" y="2410926"/>
            <a:ext cx="76200" cy="3391188"/>
          </a:xfrm>
          <a:prstGeom prst="roundRect">
            <a:avLst>
              <a:gd name="adj" fmla="val 73521"/>
            </a:avLst>
          </a:prstGeom>
          <a:solidFill>
            <a:srgbClr val="4950BC"/>
          </a:solidFill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1448" y="2552412"/>
            <a:ext cx="1667272" cy="2083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65" b="1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引入 Jar 包</a:t>
            </a:r>
            <a:endParaRPr lang="en-US" sz="166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11448" y="2840742"/>
            <a:ext cx="5133876" cy="213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虽然 Spring MVC 封装了上传功能,但底层依然依赖 Apache </a:t>
            </a:r>
            <a:r>
              <a:rPr lang="en-US" sz="1600" dirty="0" err="1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的组件</a:t>
            </a: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。</a:t>
            </a:r>
            <a:endParaRPr lang="en-US" sz="1600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dirty="0" err="1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需要引入</a:t>
            </a: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: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49545" y="3609314"/>
            <a:ext cx="5133876" cy="213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commons-fileupload-1.3.3.jar</a:t>
            </a:r>
            <a:endParaRPr lang="en-US" sz="1600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49546" y="3953405"/>
            <a:ext cx="5133876" cy="213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commons-io-2.6.jar</a:t>
            </a:r>
            <a:endParaRPr lang="en-US" sz="1600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061075" y="2410926"/>
            <a:ext cx="5902325" cy="3323124"/>
          </a:xfrm>
          <a:prstGeom prst="roundRect">
            <a:avLst>
              <a:gd name="adj" fmla="val 375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061075" y="2410926"/>
            <a:ext cx="57150" cy="3380273"/>
          </a:xfrm>
          <a:prstGeom prst="roundRect">
            <a:avLst>
              <a:gd name="adj" fmla="val 73521"/>
            </a:avLst>
          </a:prstGeom>
          <a:solidFill>
            <a:srgbClr val="4950BC"/>
          </a:solidFill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270625" y="2563326"/>
            <a:ext cx="1667272" cy="2083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65" b="1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配置 SpringMVC.xml</a:t>
            </a:r>
            <a:endParaRPr lang="en-US" sz="166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270625" y="2851656"/>
            <a:ext cx="5133876" cy="213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需要在配置文件中定义 MultipartResolver (多类型文件解析器)。</a:t>
            </a:r>
            <a:endParaRPr lang="en-US" sz="1600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270625" y="3214995"/>
            <a:ext cx="5133876" cy="1479947"/>
          </a:xfrm>
          <a:prstGeom prst="roundRect">
            <a:avLst>
              <a:gd name="adj" fmla="val 3785"/>
            </a:avLst>
          </a:prstGeom>
          <a:solidFill>
            <a:srgbClr val="F2F2F2"/>
          </a:solidFill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263978" y="3214995"/>
            <a:ext cx="5534323" cy="2290455"/>
          </a:xfrm>
          <a:prstGeom prst="roundRect">
            <a:avLst>
              <a:gd name="adj" fmla="val 1352"/>
            </a:avLst>
          </a:prstGeom>
          <a:solidFill>
            <a:srgbClr val="F2F2F2"/>
          </a:solidFill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397328" y="3315008"/>
            <a:ext cx="5330875" cy="20704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&lt;bean id="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multipartResolver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" class="org.springframework.web.multipart.commons.CommonsMultipartResolver"&gt;</a:t>
            </a:r>
            <a:endParaRPr lang="en-US" sz="1600" dirty="0">
              <a:solidFill>
                <a:srgbClr val="272525"/>
              </a:solidFill>
              <a:highlight>
                <a:srgbClr val="F2F2F2"/>
              </a:highlight>
              <a:latin typeface="微软雅黑" panose="020B0503020204020204" charset="-122"/>
              <a:ea typeface="微软雅黑" panose="020B050302020402020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    &lt;property name="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maxUploadSize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"&gt;</a:t>
            </a:r>
            <a:endParaRPr lang="en-US" sz="1600" dirty="0">
              <a:solidFill>
                <a:srgbClr val="272525"/>
              </a:solidFill>
              <a:highlight>
                <a:srgbClr val="F2F2F2"/>
              </a:highlight>
              <a:latin typeface="微软雅黑" panose="020B0503020204020204" charset="-122"/>
              <a:ea typeface="微软雅黑" panose="020B050302020402020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        &lt;value&gt;5242800&lt;/value&gt;</a:t>
            </a:r>
            <a:endParaRPr lang="en-US" sz="1600" dirty="0">
              <a:solidFill>
                <a:srgbClr val="272525"/>
              </a:solidFill>
              <a:highlight>
                <a:srgbClr val="F2F2F2"/>
              </a:highlight>
              <a:latin typeface="微软雅黑" panose="020B0503020204020204" charset="-122"/>
              <a:ea typeface="微软雅黑" panose="020B050302020402020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    &lt;/property&gt;</a:t>
            </a:r>
            <a:endParaRPr lang="en-US" sz="1600" dirty="0">
              <a:solidFill>
                <a:srgbClr val="272525"/>
              </a:solidFill>
              <a:highlight>
                <a:srgbClr val="F2F2F2"/>
              </a:highlight>
              <a:latin typeface="微软雅黑" panose="020B0503020204020204" charset="-122"/>
              <a:ea typeface="微软雅黑" panose="020B050302020402020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&lt;/bean&gt;</a:t>
            </a:r>
            <a:endParaRPr lang="en-US" sz="1600" dirty="0">
              <a:solidFill>
                <a:srgbClr val="272525"/>
              </a:solidFill>
              <a:highlight>
                <a:srgbClr val="F2F2F2"/>
              </a:highlight>
              <a:latin typeface="微软雅黑" panose="020B0503020204020204" charset="-122"/>
              <a:ea typeface="微软雅黑" panose="020B0503020204020204" charset="-122"/>
              <a:cs typeface="Consolas" panose="020B060902020403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71150" y="6248400"/>
            <a:ext cx="2057400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8145" y="935182"/>
            <a:ext cx="3034145" cy="613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8214" y="1077981"/>
            <a:ext cx="2821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Spring MVC vs. Struts</a:t>
            </a:r>
            <a:endParaRPr lang="zh-CN" altLang="en-US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9.2 Spring 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框架概述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0995" y="1852295"/>
          <a:ext cx="11594465" cy="461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085"/>
                <a:gridCol w="4235450"/>
                <a:gridCol w="5027930"/>
              </a:tblGrid>
              <a:tr h="9195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对比维度</a:t>
                      </a:r>
                      <a:endPara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Spring MVC</a:t>
                      </a:r>
                      <a:endPara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Struts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94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框架机制</a:t>
                      </a:r>
                      <a:endPara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采用 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Servlet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 (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DispatcherServlet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实现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采用 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Filter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 (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StrutsPrepareAndExecuteFilter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)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实现</a:t>
                      </a:r>
                      <a:endParaRPr lang="zh-CN" altLang="en-US" sz="1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17983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拦截机制</a:t>
                      </a:r>
                      <a:endPara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方法级别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拦截</a:t>
                      </a:r>
                      <a:b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一个方法对应一个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Request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上下文</a:t>
                      </a:r>
                      <a:b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参数直接注入方法，方法间独立</a:t>
                      </a:r>
                      <a:b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默认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单例模式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，线程安全（无共享属性）</a:t>
                      </a:r>
                      <a:b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处理结果通过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ModelMap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返回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类级别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拦截</a:t>
                      </a:r>
                      <a:b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每次请求创建一个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Action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实例</a:t>
                      </a:r>
                      <a:b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属性参数被所有方法共享</a:t>
                      </a:r>
                      <a:b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需使用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原型模式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防止线程并发问题</a:t>
                      </a:r>
                      <a:b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通过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setter/getter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注入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request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数据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94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性能方面</a:t>
                      </a:r>
                      <a:endPara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基于方法拦截，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单例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Bean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只需加载一次</a:t>
                      </a:r>
                      <a:b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 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零配置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，开发效率和运行性能更高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每次请求创建新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Action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实例</a:t>
                      </a:r>
                      <a:b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需要加载所有属性值注入</a:t>
                      </a:r>
                      <a:br>
                        <a:rPr lang="zh-CN" altLang="en-US" dirty="0"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•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性能开销相对较大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154" y="475615"/>
            <a:ext cx="3141365" cy="3926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前端与后端实现</a:t>
            </a:r>
            <a:endParaRPr lang="en-US" sz="2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8154" y="1125438"/>
            <a:ext cx="1884858" cy="235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前端页面实现 (JSP)</a:t>
            </a:r>
            <a:endParaRPr 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28154" y="1549499"/>
            <a:ext cx="11186914" cy="200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在编写上传页面(如 uploadFile.jsp)时,form 表单必须满足以下三个条件:</a:t>
            </a:r>
            <a:endParaRPr lang="en-US" sz="1600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28154" y="1891705"/>
            <a:ext cx="125611" cy="15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96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 Light" pitchFamily="34" charset="-120"/>
              </a:rPr>
              <a:t>01</a:t>
            </a:r>
            <a:endParaRPr lang="en-US" sz="96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28154" y="2092523"/>
            <a:ext cx="3645198" cy="1270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628154" y="2180729"/>
            <a:ext cx="1646634" cy="196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method 必须为 "post"</a:t>
            </a:r>
            <a:endParaRPr lang="en-US" sz="1400" b="1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398963" y="1891705"/>
            <a:ext cx="125611" cy="15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96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 Light" pitchFamily="34" charset="-120"/>
              </a:rPr>
              <a:t>02</a:t>
            </a:r>
            <a:endParaRPr lang="en-US" sz="96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398963" y="2092523"/>
            <a:ext cx="3645198" cy="1270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398963" y="2180729"/>
            <a:ext cx="3200003" cy="196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enctype 必须设置为 "multipart/form-data"</a:t>
            </a:r>
            <a:endParaRPr lang="en-US" sz="1400" b="1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398963" y="2503091"/>
            <a:ext cx="3582988" cy="4331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这告诉服务器我们要传输的是二进制文件数据,而非普通文本</a:t>
            </a:r>
            <a:endParaRPr lang="en-US" sz="1400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69771" y="1891705"/>
            <a:ext cx="125611" cy="15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96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 Light" pitchFamily="34" charset="-120"/>
              </a:rPr>
              <a:t>03</a:t>
            </a:r>
            <a:endParaRPr lang="en-US" sz="96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169771" y="2092523"/>
            <a:ext cx="3645198" cy="1270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69771" y="2180729"/>
            <a:ext cx="2721769" cy="196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包含一个 type="file" 的 &lt;input&gt; 标签</a:t>
            </a:r>
            <a:endParaRPr lang="en-US" sz="1400" b="1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28154" y="3053023"/>
            <a:ext cx="11186914" cy="22027"/>
          </a:xfrm>
          <a:prstGeom prst="rect">
            <a:avLst/>
          </a:prstGeom>
          <a:solidFill>
            <a:srgbClr val="272525">
              <a:alpha val="50000"/>
            </a:srgbClr>
          </a:solidFill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28154" y="3210163"/>
            <a:ext cx="2425601" cy="235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后端控制器实现 (Controller)</a:t>
            </a:r>
            <a:endParaRPr 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28154" y="3696643"/>
            <a:ext cx="11186914" cy="200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Spring MVC 提供了 </a:t>
            </a:r>
            <a:r>
              <a:rPr lang="en-US" sz="1600" b="1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MultipartFile</a:t>
            </a: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 接口来接收前端传来的文件。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8154" y="4062649"/>
            <a:ext cx="11186914" cy="2320330"/>
            <a:chOff x="603052" y="4309824"/>
            <a:chExt cx="13424297" cy="1855827"/>
          </a:xfrm>
        </p:grpSpPr>
        <p:sp>
          <p:nvSpPr>
            <p:cNvPr id="18" name="Shape 16"/>
            <p:cNvSpPr/>
            <p:nvPr/>
          </p:nvSpPr>
          <p:spPr>
            <a:xfrm>
              <a:off x="603052" y="4309824"/>
              <a:ext cx="13424297" cy="1855827"/>
            </a:xfrm>
            <a:prstGeom prst="roundRect">
              <a:avLst>
                <a:gd name="adj" fmla="val 3413"/>
              </a:avLst>
            </a:prstGeom>
            <a:solidFill>
              <a:srgbClr val="C7C9EA"/>
            </a:solidFill>
          </p:spPr>
          <p:txBody>
            <a:bodyPr/>
            <a:lstStyle/>
            <a:p>
              <a:endParaRPr lang="zh-CN" altLang="en-US" sz="15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" name="Image 0" descr="preencoded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3785" y="4516041"/>
              <a:ext cx="235506" cy="188476"/>
            </a:xfrm>
            <a:prstGeom prst="rect">
              <a:avLst/>
            </a:prstGeom>
          </p:spPr>
        </p:pic>
        <p:sp>
          <p:nvSpPr>
            <p:cNvPr id="20" name="Text 17"/>
            <p:cNvSpPr/>
            <p:nvPr/>
          </p:nvSpPr>
          <p:spPr>
            <a:xfrm>
              <a:off x="1140023" y="4498181"/>
              <a:ext cx="1884759" cy="23550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6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Inter Bold" pitchFamily="34" charset="-120"/>
                </a:rPr>
                <a:t>常用方法 (Table 9-4)</a:t>
              </a:r>
              <a:endParaRPr 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endParaRPr>
            </a:p>
          </p:txBody>
        </p:sp>
        <p:sp>
          <p:nvSpPr>
            <p:cNvPr id="21" name="Text 18"/>
            <p:cNvSpPr/>
            <p:nvPr/>
          </p:nvSpPr>
          <p:spPr>
            <a:xfrm>
              <a:off x="1140023" y="4884420"/>
              <a:ext cx="12736592" cy="24872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000000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getOriginalFilename()</a:t>
              </a:r>
              <a:r>
                <a:rPr lang="en-US" sz="1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Inter" pitchFamily="34" charset="-120"/>
                </a:rPr>
                <a:t>: 获取上传文件的原始名称</a:t>
              </a:r>
              <a:endParaRPr 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Text 19"/>
            <p:cNvSpPr/>
            <p:nvPr/>
          </p:nvSpPr>
          <p:spPr>
            <a:xfrm>
              <a:off x="1140023" y="5185886"/>
              <a:ext cx="12736592" cy="24872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000000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transferTo(File dest)</a:t>
              </a:r>
              <a:r>
                <a:rPr lang="en-US" sz="1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Inter" pitchFamily="34" charset="-120"/>
                </a:rPr>
                <a:t>: 将文件保存到目标路径(核心方法)</a:t>
              </a:r>
              <a:endParaRPr 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Text 20"/>
            <p:cNvSpPr/>
            <p:nvPr/>
          </p:nvSpPr>
          <p:spPr>
            <a:xfrm>
              <a:off x="1140023" y="5487353"/>
              <a:ext cx="12736592" cy="24872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000000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getSize()</a:t>
              </a:r>
              <a:r>
                <a:rPr lang="en-US" sz="1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Inter" pitchFamily="34" charset="-120"/>
                </a:rPr>
                <a:t>: 获取文件大小</a:t>
              </a:r>
              <a:endParaRPr 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Text 21"/>
            <p:cNvSpPr/>
            <p:nvPr/>
          </p:nvSpPr>
          <p:spPr>
            <a:xfrm>
              <a:off x="1140023" y="5788819"/>
              <a:ext cx="12736592" cy="24872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000000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isEmpty()</a:t>
              </a:r>
              <a:r>
                <a:rPr lang="en-US" sz="1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Inter" pitchFamily="34" charset="-120"/>
                </a:rPr>
                <a:t>: 判断文件是否为空</a:t>
              </a:r>
              <a:endParaRPr 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0541000" y="6448924"/>
            <a:ext cx="2057400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5698" y="3698422"/>
            <a:ext cx="4919762" cy="439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关键代码逻辑</a:t>
            </a:r>
            <a:r>
              <a:rPr 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 (防止文件名冲突)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305221" y="4385803"/>
            <a:ext cx="4405115" cy="17007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457200" algn="just">
              <a:lnSpc>
                <a:spcPts val="2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为了防止不同用户上传同名文件导致覆盖,通常使用 UUID (通用唯一识别码) 来重命名文件。</a:t>
            </a:r>
            <a:endParaRPr lang="en-US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611268" y="0"/>
            <a:ext cx="6855339" cy="7242673"/>
            <a:chOff x="943153" y="2110740"/>
            <a:chExt cx="8364578" cy="5970930"/>
          </a:xfrm>
        </p:grpSpPr>
        <p:sp>
          <p:nvSpPr>
            <p:cNvPr id="6" name="Shape 3"/>
            <p:cNvSpPr/>
            <p:nvPr/>
          </p:nvSpPr>
          <p:spPr>
            <a:xfrm>
              <a:off x="943153" y="2110740"/>
              <a:ext cx="7974211" cy="5653802"/>
            </a:xfrm>
            <a:prstGeom prst="roundRect">
              <a:avLst>
                <a:gd name="adj" fmla="val 448"/>
              </a:avLst>
            </a:prstGeom>
            <a:solidFill>
              <a:srgbClr val="F2F2F2"/>
            </a:solidFill>
          </p:spPr>
          <p:txBody>
            <a:bodyPr/>
            <a:lstStyle/>
            <a:p>
              <a:endParaRPr lang="zh-CN" altLang="en-US" sz="15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1222912" y="2958053"/>
              <a:ext cx="8084819" cy="5123617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@RequestMapping("uploadImg")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public String uploadImg(Model model, MultipartFile file) throws Exception { 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	// 1. </a:t>
              </a:r>
              <a:r>
                <a:rPr lang="en-US" sz="1085" dirty="0" err="1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获取原始文件名</a:t>
              </a: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 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	String originalFilename = file.getOriginalFilename();  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	// 2. 生成新文件名 (UUID + 原始后缀) 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	String newFileName = UUID.randomUUID() +  	</a:t>
              </a:r>
              <a:r>
                <a:rPr lang="en-US" sz="1085" dirty="0" err="1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originalFilename.substring</a:t>
              </a: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(originalFilename.lastIndexOf("."));  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	// 3. </a:t>
              </a:r>
              <a:r>
                <a:rPr lang="en-US" sz="1085" dirty="0" err="1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定义保存路径</a:t>
              </a: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 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	String pic_path = "E:\\upload\\"; File newFile = new File(pic_path + newFileName);  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	// 4. </a:t>
              </a:r>
              <a:r>
                <a:rPr lang="en-US" sz="1085" dirty="0" err="1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执行保存</a:t>
              </a: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 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	</a:t>
              </a:r>
              <a:r>
                <a:rPr lang="en-US" sz="1085" dirty="0" err="1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file.transferTo</a:t>
              </a: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(newFile);  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	// 5. </a:t>
              </a:r>
              <a:r>
                <a:rPr lang="en-US" sz="1085" dirty="0" err="1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回传数据给前端</a:t>
              </a: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 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	</a:t>
              </a:r>
              <a:r>
                <a:rPr lang="en-US" sz="1085" dirty="0" err="1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model.addAttribute</a:t>
              </a: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("image", newFileName); 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	return "</a:t>
              </a:r>
              <a:r>
                <a:rPr lang="en-US" sz="1085" dirty="0" err="1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uploadFile</a:t>
              </a: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";</a:t>
              </a:r>
              <a:endParaRPr lang="en-US" sz="108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endParaRP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085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}</a:t>
              </a:r>
              <a:endParaRPr lang="en-US" sz="1085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5" name="Text 22"/>
          <p:cNvSpPr/>
          <p:nvPr/>
        </p:nvSpPr>
        <p:spPr>
          <a:xfrm>
            <a:off x="412848" y="1320088"/>
            <a:ext cx="3602931" cy="3853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实现逻辑 (代码解析)</a:t>
            </a:r>
            <a:endParaRPr 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81695" y="1892963"/>
            <a:ext cx="4460180" cy="1573853"/>
            <a:chOff x="675203" y="806681"/>
            <a:chExt cx="5047417" cy="820521"/>
          </a:xfrm>
        </p:grpSpPr>
        <p:sp>
          <p:nvSpPr>
            <p:cNvPr id="26" name="Text 23"/>
            <p:cNvSpPr/>
            <p:nvPr/>
          </p:nvSpPr>
          <p:spPr>
            <a:xfrm>
              <a:off x="675203" y="806681"/>
              <a:ext cx="3896797" cy="31372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dirty="0">
                  <a:solidFill>
                    <a:srgbClr val="272525"/>
                  </a:solidFill>
                  <a:latin typeface="微软雅黑" panose="020B0503020204020204" charset="-122"/>
                  <a:ea typeface="微软雅黑" panose="020B0503020204020204" charset="-122"/>
                  <a:cs typeface="Inter" pitchFamily="34" charset="-120"/>
                </a:rPr>
                <a:t>我们需要创建一个 uploadController,包含两个方法:</a:t>
              </a:r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Text 24"/>
            <p:cNvSpPr/>
            <p:nvPr/>
          </p:nvSpPr>
          <p:spPr>
            <a:xfrm>
              <a:off x="675203" y="1107282"/>
              <a:ext cx="3020497" cy="24872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50"/>
                </a:lnSpc>
                <a:buSzPct val="100000"/>
                <a:buFont typeface="+mj-lt"/>
                <a:buAutoNum type="arabicPeriod"/>
              </a:pPr>
              <a:r>
                <a:rPr lang="en-US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toUpload()</a:t>
              </a:r>
              <a:r>
                <a:rPr lang="en-US" dirty="0">
                  <a:solidFill>
                    <a:srgbClr val="272525"/>
                  </a:solidFill>
                  <a:latin typeface="微软雅黑" panose="020B0503020204020204" charset="-122"/>
                  <a:ea typeface="微软雅黑" panose="020B0503020204020204" charset="-122"/>
                  <a:cs typeface="Inter" pitchFamily="34" charset="-120"/>
                </a:rPr>
                <a:t>: 用于跳转到上传页面</a:t>
              </a:r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Text 25"/>
            <p:cNvSpPr/>
            <p:nvPr/>
          </p:nvSpPr>
          <p:spPr>
            <a:xfrm>
              <a:off x="675203" y="1378480"/>
              <a:ext cx="5047417" cy="24872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50"/>
                </a:lnSpc>
                <a:buSzPct val="100000"/>
                <a:buFont typeface="+mj-lt"/>
                <a:buAutoNum type="arabicPeriod" startAt="2"/>
              </a:pPr>
              <a:r>
                <a:rPr lang="en-US" dirty="0">
                  <a:solidFill>
                    <a:srgbClr val="272525"/>
                  </a:solidFill>
                  <a:highlight>
                    <a:srgbClr val="F2F2F2"/>
                  </a:highlight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34" charset="-120"/>
                </a:rPr>
                <a:t>uploadImg()</a:t>
              </a:r>
              <a:r>
                <a:rPr lang="en-US" dirty="0">
                  <a:solidFill>
                    <a:srgbClr val="272525"/>
                  </a:solidFill>
                  <a:latin typeface="微软雅黑" panose="020B0503020204020204" charset="-122"/>
                  <a:ea typeface="微软雅黑" panose="020B0503020204020204" charset="-122"/>
                  <a:cs typeface="Inter" pitchFamily="34" charset="-120"/>
                </a:rPr>
                <a:t>: 真正处理上传逻辑</a:t>
              </a:r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017" y="374154"/>
            <a:ext cx="3000276" cy="325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静态资源访问问题 </a:t>
            </a:r>
            <a:r>
              <a:rPr lang="en-US" sz="2800" b="1" dirty="0">
                <a:solidFill>
                  <a:srgbClr val="4950BC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(9.8.2)</a:t>
            </a:r>
            <a:endParaRPr 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7291" y="933733"/>
            <a:ext cx="1564084" cy="1954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问题描述</a:t>
            </a:r>
            <a:endParaRPr lang="en-US" sz="2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47291" y="1539563"/>
            <a:ext cx="11357968" cy="1667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在 Spring MVC 的配置中,我们通常会配置 DispatcherServlet 拦截所有请求(通常配置为 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/</a:t>
            </a: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)。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547370" y="1922780"/>
            <a:ext cx="11129010" cy="5289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这就导致了一个问题:</a:t>
            </a:r>
            <a:r>
              <a:rPr lang="en-US" sz="1600" b="1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普通的静态文件(如 .jpg, .css, .js)也会被拦截器当作 Controller 请求去处理</a:t>
            </a: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,因为找不到对应的处理器,页面就会报 404 错误或无法加载样式。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197" y="2452364"/>
            <a:ext cx="11357968" cy="19348"/>
          </a:xfrm>
          <a:prstGeom prst="rect">
            <a:avLst/>
          </a:prstGeom>
          <a:solidFill>
            <a:srgbClr val="272525">
              <a:alpha val="50000"/>
            </a:srgbClr>
          </a:solidFill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547291" y="2611611"/>
            <a:ext cx="1564084" cy="1954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解决方案</a:t>
            </a:r>
            <a:endParaRPr lang="en-US" sz="2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7370" y="2949575"/>
            <a:ext cx="11232515" cy="400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需要在 SpringMVC.xml 配置文件中显式地配置静态资源映射。这告诉 Spring MVC:"遇到这些路径的请求,直接去对应的文件夹找文件,不要拦截。"</a:t>
            </a:r>
            <a:endParaRPr lang="en-US" sz="1600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7291" y="3548865"/>
            <a:ext cx="919559" cy="3889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配置示例</a:t>
            </a:r>
            <a:endParaRPr lang="en-US" sz="2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Inter Bold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7291" y="3851978"/>
            <a:ext cx="11357968" cy="1667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使用 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&lt;mvc:resources&gt;</a:t>
            </a:r>
            <a:r>
              <a: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 标签进行映射: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21195" y="4151717"/>
            <a:ext cx="11253788" cy="1363739"/>
          </a:xfrm>
          <a:prstGeom prst="roundRect">
            <a:avLst>
              <a:gd name="adj" fmla="val 5318"/>
            </a:avLst>
          </a:prstGeom>
          <a:solidFill>
            <a:srgbClr val="F2F2F2"/>
          </a:solidFill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20217" y="4288226"/>
            <a:ext cx="11159927" cy="1114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6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&lt;mvc:resources location="/WEB-INF/jsp/" mapping="/</a:t>
            </a:r>
            <a:r>
              <a:rPr lang="en-US" sz="1165" dirty="0" err="1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jsp</a:t>
            </a:r>
            <a:r>
              <a:rPr lang="en-US" sz="116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/**"/&gt;</a:t>
            </a:r>
            <a:endParaRPr lang="en-US" sz="1165" dirty="0">
              <a:solidFill>
                <a:srgbClr val="272525"/>
              </a:solidFill>
              <a:highlight>
                <a:srgbClr val="F2F2F2"/>
              </a:highlight>
              <a:latin typeface="微软雅黑" panose="020B0503020204020204" charset="-122"/>
              <a:ea typeface="微软雅黑" panose="020B050302020402020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16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&lt;mvc:resources location="/WEB-INF/js/" mapping="/</a:t>
            </a:r>
            <a:r>
              <a:rPr lang="en-US" sz="1165" dirty="0" err="1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js</a:t>
            </a:r>
            <a:r>
              <a:rPr lang="en-US" sz="116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/**"/&gt;</a:t>
            </a:r>
            <a:endParaRPr lang="en-US" sz="1165" dirty="0">
              <a:solidFill>
                <a:srgbClr val="272525"/>
              </a:solidFill>
              <a:highlight>
                <a:srgbClr val="F2F2F2"/>
              </a:highlight>
              <a:latin typeface="微软雅黑" panose="020B0503020204020204" charset="-122"/>
              <a:ea typeface="微软雅黑" panose="020B050302020402020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16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&lt;mvc:resources location="/WEB-INF/css/" mapping="/</a:t>
            </a:r>
            <a:r>
              <a:rPr lang="en-US" sz="1165" dirty="0" err="1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css</a:t>
            </a:r>
            <a:r>
              <a:rPr lang="en-US" sz="116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/**"/&gt;</a:t>
            </a:r>
            <a:endParaRPr lang="en-US" sz="1165" dirty="0">
              <a:solidFill>
                <a:srgbClr val="272525"/>
              </a:solidFill>
              <a:highlight>
                <a:srgbClr val="F2F2F2"/>
              </a:highlight>
              <a:latin typeface="微软雅黑" panose="020B0503020204020204" charset="-122"/>
              <a:ea typeface="微软雅黑" panose="020B050302020402020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165" dirty="0">
                <a:solidFill>
                  <a:srgbClr val="272525"/>
                </a:solidFill>
                <a:highlight>
                  <a:srgbClr val="F2F2F2"/>
                </a:highlight>
                <a:latin typeface="微软雅黑" panose="020B0503020204020204" charset="-122"/>
                <a:ea typeface="微软雅黑" panose="020B0503020204020204" charset="-122"/>
                <a:cs typeface="Consolas" panose="020B0609020204030204" pitchFamily="34" charset="-120"/>
              </a:rPr>
              <a:t>&lt;mvc:resources location="/WEB-INF/img/" mapping="/img/**"/&gt;</a:t>
            </a:r>
            <a:endParaRPr lang="en-US" sz="116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422176" y="5839472"/>
            <a:ext cx="11357968" cy="442813"/>
          </a:xfrm>
          <a:prstGeom prst="roundRect">
            <a:avLst>
              <a:gd name="adj" fmla="val 9890"/>
            </a:avLst>
          </a:prstGeom>
          <a:solidFill>
            <a:srgbClr val="C7C9EA"/>
          </a:solidFill>
        </p:spPr>
        <p:txBody>
          <a:bodyPr/>
          <a:lstStyle/>
          <a:p>
            <a:endParaRPr lang="zh-CN" altLang="en-US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27129" y="5987725"/>
            <a:ext cx="10915154" cy="1667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原理:</a:t>
            </a:r>
            <a:r>
              <a:rPr 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 前端控制器根据 URL 中的 mapping 路径,将其映射到服务器物理磁盘上的 location 路径,从而反馈真实的静态资源信息。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471150" y="6248400"/>
            <a:ext cx="2057400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15"/>
          <p:cNvSpPr/>
          <p:nvPr/>
        </p:nvSpPr>
        <p:spPr>
          <a:xfrm>
            <a:off x="538956" y="1471217"/>
            <a:ext cx="1169194" cy="3194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Inter Bold" pitchFamily="34" charset="-120"/>
              </a:rPr>
              <a:t>小结</a:t>
            </a:r>
            <a:endParaRPr lang="en-US" sz="3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38956" y="1907977"/>
            <a:ext cx="11357968" cy="1667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本章节主要介绍了 Spring MVC 中两个非常实用的功能:</a:t>
            </a:r>
            <a:endParaRPr lang="en-US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9115" y="2384425"/>
            <a:ext cx="10334625" cy="934720"/>
            <a:chOff x="646746" y="3152537"/>
            <a:chExt cx="6752273" cy="751165"/>
          </a:xfrm>
        </p:grpSpPr>
        <p:sp>
          <p:nvSpPr>
            <p:cNvPr id="20" name="Shape 17"/>
            <p:cNvSpPr/>
            <p:nvPr/>
          </p:nvSpPr>
          <p:spPr>
            <a:xfrm>
              <a:off x="646746" y="3152537"/>
              <a:ext cx="6752273" cy="751165"/>
            </a:xfrm>
            <a:prstGeom prst="roundRect">
              <a:avLst>
                <a:gd name="adj" fmla="val 6996"/>
              </a:avLst>
            </a:prstGeom>
            <a:solidFill>
              <a:srgbClr val="FFFFFF"/>
            </a:solidFill>
            <a:ln w="1524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zh-CN" altLang="en-US" sz="15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Text 18"/>
            <p:cNvSpPr/>
            <p:nvPr/>
          </p:nvSpPr>
          <p:spPr>
            <a:xfrm>
              <a:off x="787001" y="3292792"/>
              <a:ext cx="1564124" cy="195501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500"/>
                </a:lnSpc>
                <a:buNone/>
              </a:pPr>
              <a:r>
                <a:rPr lang="en-US" sz="1500" b="1" dirty="0">
                  <a:solidFill>
                    <a:srgbClr val="272525"/>
                  </a:solidFill>
                  <a:latin typeface="微软雅黑" panose="020B0503020204020204" charset="-122"/>
                  <a:ea typeface="微软雅黑" panose="020B0503020204020204" charset="-122"/>
                  <a:cs typeface="Inter Bold" pitchFamily="34" charset="-120"/>
                </a:rPr>
                <a:t>文件上传</a:t>
              </a:r>
              <a:endParaRPr lang="en-US" sz="15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Text 19"/>
            <p:cNvSpPr/>
            <p:nvPr/>
          </p:nvSpPr>
          <p:spPr>
            <a:xfrm>
              <a:off x="787001" y="3563302"/>
              <a:ext cx="6471761" cy="20014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微软雅黑" panose="020B0503020204020204" charset="-122"/>
                  <a:ea typeface="微软雅黑" panose="020B0503020204020204" charset="-122"/>
                  <a:cs typeface="Inter" pitchFamily="34" charset="-120"/>
                </a:rPr>
                <a:t>通过 MultipartResolver 和 MultipartFile 接口,我们可以轻松实现文件上传,并利用 UUID 解决文件重命名问题</a:t>
              </a:r>
              <a:endParaRPr lang="en-US" sz="1600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endParaRPr>
            </a:p>
          </p:txBody>
        </p:sp>
      </p:grpSp>
      <p:sp>
        <p:nvSpPr>
          <p:cNvPr id="26" name="Text 23"/>
          <p:cNvSpPr/>
          <p:nvPr/>
        </p:nvSpPr>
        <p:spPr>
          <a:xfrm>
            <a:off x="596106" y="5133342"/>
            <a:ext cx="11357968" cy="208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微软雅黑" panose="020B0503020204020204" charset="-122"/>
                <a:ea typeface="微软雅黑" panose="020B0503020204020204" charset="-122"/>
                <a:cs typeface="Inter" pitchFamily="34" charset="-120"/>
              </a:rPr>
              <a:t>掌握这些内容,是进行完整的 Java Web 项目开发的基础。</a:t>
            </a:r>
            <a:endParaRPr lang="en-US" dirty="0">
              <a:solidFill>
                <a:srgbClr val="272525"/>
              </a:solidFill>
              <a:latin typeface="微软雅黑" panose="020B0503020204020204" charset="-122"/>
              <a:ea typeface="微软雅黑" panose="020B0503020204020204" charset="-122"/>
              <a:cs typeface="Inter" pitchFamily="34" charset="-12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9115" y="3604895"/>
            <a:ext cx="10119995" cy="1101725"/>
            <a:chOff x="646747" y="4314467"/>
            <a:chExt cx="6752273" cy="751165"/>
          </a:xfrm>
        </p:grpSpPr>
        <p:sp>
          <p:nvSpPr>
            <p:cNvPr id="2" name="Shape 20"/>
            <p:cNvSpPr/>
            <p:nvPr/>
          </p:nvSpPr>
          <p:spPr>
            <a:xfrm>
              <a:off x="646747" y="4314467"/>
              <a:ext cx="6752273" cy="751165"/>
            </a:xfrm>
            <a:prstGeom prst="roundRect">
              <a:avLst>
                <a:gd name="adj" fmla="val 6996"/>
              </a:avLst>
            </a:prstGeom>
            <a:solidFill>
              <a:srgbClr val="FFFFFF"/>
            </a:solidFill>
            <a:ln w="1524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zh-CN" altLang="en-US" sz="15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87002" y="4454722"/>
              <a:ext cx="6471761" cy="470654"/>
              <a:chOff x="787002" y="4454722"/>
              <a:chExt cx="6471761" cy="470654"/>
            </a:xfrm>
          </p:grpSpPr>
          <p:sp>
            <p:nvSpPr>
              <p:cNvPr id="3" name="Text 21"/>
              <p:cNvSpPr/>
              <p:nvPr/>
            </p:nvSpPr>
            <p:spPr>
              <a:xfrm>
                <a:off x="787002" y="4454722"/>
                <a:ext cx="1564124" cy="19550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500"/>
                  </a:lnSpc>
                  <a:buNone/>
                </a:pPr>
                <a:r>
                  <a:rPr lang="en-US" sz="1500" b="1" dirty="0">
                    <a:solidFill>
                      <a:srgbClr val="272525"/>
                    </a:solidFill>
                    <a:latin typeface="微软雅黑" panose="020B0503020204020204" charset="-122"/>
                    <a:ea typeface="微软雅黑" panose="020B0503020204020204" charset="-122"/>
                    <a:cs typeface="Inter Bold" pitchFamily="34" charset="-120"/>
                  </a:rPr>
                  <a:t>静态资源处理</a:t>
                </a:r>
                <a:endParaRPr lang="en-US" sz="15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" name="Text 22"/>
              <p:cNvSpPr/>
              <p:nvPr/>
            </p:nvSpPr>
            <p:spPr>
              <a:xfrm>
                <a:off x="787002" y="4725232"/>
                <a:ext cx="6471761" cy="2001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550"/>
                  </a:lnSpc>
                  <a:buNone/>
                </a:pPr>
                <a:r>
                  <a:rPr lang="en-US" sz="1600" dirty="0">
                    <a:solidFill>
                      <a:srgbClr val="272525"/>
                    </a:solidFill>
                    <a:latin typeface="微软雅黑" panose="020B0503020204020204" charset="-122"/>
                    <a:ea typeface="微软雅黑" panose="020B0503020204020204" charset="-122"/>
                    <a:cs typeface="Inter" pitchFamily="34" charset="-120"/>
                  </a:rPr>
                  <a:t>通过 mvc:resources 标签,我们解决了拦截器误拦截静态资源的问题,保证了图片、CSS 等资源的正常加载</a:t>
                </a:r>
                <a:endParaRPr lang="en-US" sz="1600" dirty="0">
                  <a:solidFill>
                    <a:srgbClr val="272525"/>
                  </a:solidFill>
                  <a:latin typeface="微软雅黑" panose="020B0503020204020204" charset="-122"/>
                  <a:ea typeface="微软雅黑" panose="020B0503020204020204" charset="-122"/>
                  <a:cs typeface="Inter" pitchFamily="34" charset="-120"/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10471150" y="6248400"/>
            <a:ext cx="2057400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8145" y="935182"/>
            <a:ext cx="3034145" cy="613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8214" y="1077981"/>
            <a:ext cx="2821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Spring MVC vs. Struts</a:t>
            </a:r>
            <a:endParaRPr lang="zh-CN" altLang="en-US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341043" y="150172"/>
            <a:ext cx="51990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</a:rPr>
              <a:t>9.2 Spring MVC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框架概述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48145" y="2030427"/>
          <a:ext cx="11159838" cy="3965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773"/>
                <a:gridCol w="4094018"/>
                <a:gridCol w="4520047"/>
              </a:tblGrid>
              <a:tr h="9848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对比维度</a:t>
                      </a:r>
                      <a:endPara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Spring MVC</a:t>
                      </a:r>
                      <a:endPara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Struts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10106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配置方面</a:t>
                      </a:r>
                      <a:endPara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与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Spring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框架无缝集成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项目管理和安全性更好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配置相对独立，与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Spring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整合需要注意作用域问题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9848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 设计思想</a:t>
                      </a:r>
                      <a:endPara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75"/>
                        </a:lnSpc>
                        <a:buNone/>
                      </a:pPr>
                      <a:r>
                        <a:rPr lang="zh-CN" altLang="en-US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较为谨慎，在</a:t>
                      </a:r>
                      <a:r>
                        <a:rPr lang="en-US" altLang="zh-CN" b="1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Servlet API</a:t>
                      </a:r>
                      <a:r>
                        <a:rPr lang="zh-CN" altLang="en-US" b="1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基础上扩展</a:t>
                      </a:r>
                      <a:endParaRPr lang="zh-CN" altLang="en-US" b="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更加符合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传统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OOP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编程思想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9848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集成方面</a:t>
                      </a:r>
                      <a:endPara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75"/>
                        </a:lnSpc>
                        <a:buNone/>
                      </a:pPr>
                      <a:r>
                        <a:rPr lang="zh-CN" altLang="en-US" b="1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原生支持</a:t>
                      </a:r>
                      <a:r>
                        <a:rPr lang="en-US" b="1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Ajax</a:t>
                      </a:r>
                      <a:r>
                        <a:rPr lang="zh-CN" altLang="en-US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使用</a:t>
                      </a:r>
                      <a:r>
                        <a:rPr lang="en-US" altLang="zh-CN" b="1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@</a:t>
                      </a:r>
                      <a:r>
                        <a:rPr lang="en-US" b="1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ResponseBody</a:t>
                      </a:r>
                      <a:r>
                        <a:rPr lang="zh-CN" altLang="en-US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注解即可直接返回响应文本</a:t>
                      </a:r>
                      <a:endParaRPr lang="zh-CN" altLang="en-US" b="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47625" marB="4762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需要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安装插件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或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自定义代码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集成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Ajax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使用相对不便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DIAGRAM_VIRTUALLY_FRAME" val="{&quot;height&quot;:347.45,&quot;left&quot;:53.78976377952756,&quot;top&quot;:145.25,&quot;width&quot;:493.5102362204727}"/>
</p:tagLst>
</file>

<file path=ppt/tags/tag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UNIT_PRESET_TEXT" val="单击此处添加文本具体内容"/>
  <p:tag name="KSO_WM_UNIT_TEXT_FILL_FORE_SCHEMECOLOR_INDEX" val="13"/>
  <p:tag name="KSO_WM_UNIT_TEXT_FILL_TYPE" val="1"/>
  <p:tag name="KSO_WM_DIAGRAM_VIRTUALLY_FRAME" val="{&quot;height&quot;:222.65141732283482,&quot;left&quot;:53.78976377952756,&quot;top&quot;:159.99858267716536,&quot;width&quot;:307.71023622047244}"/>
</p:tagLst>
</file>

<file path=ppt/tags/tag1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UNIT_PRESET_TEXT" val="单击此处添加文本具体内容"/>
  <p:tag name="KSO_WM_UNIT_TEXT_FILL_FORE_SCHEMECOLOR_INDEX" val="13"/>
  <p:tag name="KSO_WM_UNIT_TEXT_FILL_TYPE" val="1"/>
  <p:tag name="KSO_WM_DIAGRAM_VIRTUALLY_FRAME" val="{&quot;height&quot;:222.65141732283482,&quot;left&quot;:53.78976377952756,&quot;top&quot;:159.99858267716536,&quot;width&quot;:307.71023622047244}"/>
</p:tagLst>
</file>

<file path=ppt/tags/tag1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UNIT_PRESET_TEXT" val="单击此处添加文本具体内容"/>
  <p:tag name="KSO_WM_UNIT_TEXT_FILL_FORE_SCHEMECOLOR_INDEX" val="13"/>
  <p:tag name="KSO_WM_UNIT_TEXT_FILL_TYPE" val="1"/>
  <p:tag name="KSO_WM_DIAGRAM_VIRTUALLY_FRAME" val="{&quot;height&quot;:222.65141732283482,&quot;left&quot;:53.78976377952756,&quot;top&quot;:159.99858267716536,&quot;width&quot;:307.71023622047244}"/>
</p:tagLst>
</file>

<file path=ppt/tags/tag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UNIT_PRESET_TEXT" val="单击此处添加文本具体内容"/>
  <p:tag name="KSO_WM_UNIT_TEXT_FILL_FORE_SCHEMECOLOR_INDEX" val="13"/>
  <p:tag name="KSO_WM_UNIT_TEXT_FILL_TYPE" val="1"/>
  <p:tag name="KSO_WM_DIAGRAM_VIRTUALLY_FRAME" val="{&quot;height&quot;:222.65141732283482,&quot;left&quot;:53.78976377952756,&quot;top&quot;:159.99858267716536,&quot;width&quot;:307.71023622047244}"/>
</p:tagLst>
</file>

<file path=ppt/tags/tag17.xml><?xml version="1.0" encoding="utf-8"?>
<p:tagLst xmlns:p="http://schemas.openxmlformats.org/presentationml/2006/main">
  <p:tag name="KSO_WM_DIAGRAM_VIRTUALLY_FRAME" val="{&quot;height&quot;:133.9370078740157,&quot;left&quot;:65.99055118110236,&quot;top&quot;:131.58425196850393,&quot;width&quot;:828.0283464566928}"/>
</p:tagLst>
</file>

<file path=ppt/tags/tag18.xml><?xml version="1.0" encoding="utf-8"?>
<p:tagLst xmlns:p="http://schemas.openxmlformats.org/presentationml/2006/main">
  <p:tag name="KSO_WM_DIAGRAM_VIRTUALLY_FRAME" val="{&quot;height&quot;:133.9370078740157,&quot;left&quot;:65.99055118110236,&quot;top&quot;:131.58425196850393,&quot;width&quot;:828.0283464566928}"/>
</p:tagLst>
</file>

<file path=ppt/tags/tag19.xml><?xml version="1.0" encoding="utf-8"?>
<p:tagLst xmlns:p="http://schemas.openxmlformats.org/presentationml/2006/main">
  <p:tag name="KSO_WM_DIAGRAM_VIRTUALLY_FRAME" val="{&quot;height&quot;:133.9370078740157,&quot;left&quot;:65.99055118110236,&quot;top&quot;:131.58425196850393,&quot;width&quot;:828.0283464566928}"/>
</p:tagLst>
</file>

<file path=ppt/tags/tag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DIAGRAM_VIRTUALLY_FRAME" val="{&quot;height&quot;:380.0844881889764,&quot;left&quot;:66,&quot;top&quot;:127.6291338582677,&quot;width&quot;:827.9999212598425}"/>
</p:tagLst>
</file>

<file path=ppt/tags/tag20.xml><?xml version="1.0" encoding="utf-8"?>
<p:tagLst xmlns:p="http://schemas.openxmlformats.org/presentationml/2006/main">
  <p:tag name="KSO_WM_DIAGRAM_VIRTUALLY_FRAME" val="{&quot;height&quot;:133.9370078740157,&quot;left&quot;:65.99055118110236,&quot;top&quot;:131.58425196850393,&quot;width&quot;:828.0283464566928}"/>
</p:tagLst>
</file>

<file path=ppt/tags/tag21.xml><?xml version="1.0" encoding="utf-8"?>
<p:tagLst xmlns:p="http://schemas.openxmlformats.org/presentationml/2006/main">
  <p:tag name="KSO_WM_DIAGRAM_VIRTUALLY_FRAME" val="{&quot;height&quot;:133.9370078740157,&quot;left&quot;:65.99055118110236,&quot;top&quot;:131.58425196850393,&quot;width&quot;:828.0283464566928}"/>
</p:tagLst>
</file>

<file path=ppt/tags/tag22.xml><?xml version="1.0" encoding="utf-8"?>
<p:tagLst xmlns:p="http://schemas.openxmlformats.org/presentationml/2006/main">
  <p:tag name="KSO_WM_DIAGRAM_VIRTUALLY_FRAME" val="{&quot;height&quot;:133.9370078740157,&quot;left&quot;:65.99055118110236,&quot;top&quot;:131.58425196850393,&quot;width&quot;:828.0283464566928}"/>
</p:tagLst>
</file>

<file path=ppt/tags/tag23.xml><?xml version="1.0" encoding="utf-8"?>
<p:tagLst xmlns:p="http://schemas.openxmlformats.org/presentationml/2006/main">
  <p:tag name="KSO_WM_DIAGRAM_VIRTUALLY_FRAME" val="{&quot;height&quot;:248,&quot;left&quot;:60,&quot;top&quot;:175.05,&quot;width&quot;:427.35}"/>
</p:tagLst>
</file>

<file path=ppt/tags/tag24.xml><?xml version="1.0" encoding="utf-8"?>
<p:tagLst xmlns:p="http://schemas.openxmlformats.org/presentationml/2006/main">
  <p:tag name="KSO_WM_DIAGRAM_VIRTUALLY_FRAME" val="{&quot;height&quot;:248,&quot;left&quot;:60,&quot;top&quot;:175.05,&quot;width&quot;:427.35}"/>
</p:tagLst>
</file>

<file path=ppt/tags/tag25.xml><?xml version="1.0" encoding="utf-8"?>
<p:tagLst xmlns:p="http://schemas.openxmlformats.org/presentationml/2006/main">
  <p:tag name="KSO_WM_DIAGRAM_VIRTUALLY_FRAME" val="{&quot;height&quot;:248,&quot;left&quot;:60,&quot;top&quot;:175.05,&quot;width&quot;:427.35}"/>
</p:tagLst>
</file>

<file path=ppt/tags/tag26.xml><?xml version="1.0" encoding="utf-8"?>
<p:tagLst xmlns:p="http://schemas.openxmlformats.org/presentationml/2006/main">
  <p:tag name="KSO_WM_DIAGRAM_VIRTUALLY_FRAME" val="{&quot;height&quot;:248,&quot;left&quot;:60,&quot;top&quot;:175.05,&quot;width&quot;:427.35}"/>
</p:tagLst>
</file>

<file path=ppt/tags/tag27.xml><?xml version="1.0" encoding="utf-8"?>
<p:tagLst xmlns:p="http://schemas.openxmlformats.org/presentationml/2006/main">
  <p:tag name="KSO_WM_DIAGRAM_VIRTUALLY_FRAME" val="{&quot;height&quot;:248,&quot;left&quot;:60,&quot;top&quot;:175.05,&quot;width&quot;:427.35}"/>
</p:tagLst>
</file>

<file path=ppt/tags/tag28.xml><?xml version="1.0" encoding="utf-8"?>
<p:tagLst xmlns:p="http://schemas.openxmlformats.org/presentationml/2006/main">
  <p:tag name="KSO_WM_DIAGRAM_VIRTUALLY_FRAME" val="{&quot;height&quot;:248,&quot;left&quot;:60,&quot;top&quot;:175.05,&quot;width&quot;:427.35}"/>
</p:tagLst>
</file>

<file path=ppt/tags/tag29.xml><?xml version="1.0" encoding="utf-8"?>
<p:tagLst xmlns:p="http://schemas.openxmlformats.org/presentationml/2006/main">
  <p:tag name="KSO_WM_DIAGRAM_VIRTUALLY_FRAME" val="{&quot;height&quot;:248,&quot;left&quot;:60,&quot;top&quot;:175.05,&quot;width&quot;:427.35}"/>
</p:tagLst>
</file>

<file path=ppt/tags/tag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DIAGRAM_VIRTUALLY_FRAME" val="{&quot;height&quot;:248,&quot;left&quot;:60,&quot;top&quot;:175.05,&quot;width&quot;:427.35}"/>
</p:tagLst>
</file>

<file path=ppt/tags/tag31.xml><?xml version="1.0" encoding="utf-8"?>
<p:tagLst xmlns:p="http://schemas.openxmlformats.org/presentationml/2006/main">
  <p:tag name="KSO_WM_DIAGRAM_VIRTUALLY_FRAME" val="{&quot;height&quot;:248,&quot;left&quot;:60,&quot;top&quot;:175.05,&quot;width&quot;:427.35}"/>
</p:tagLst>
</file>

<file path=ppt/tags/tag32.xml><?xml version="1.0" encoding="utf-8"?>
<p:tagLst xmlns:p="http://schemas.openxmlformats.org/presentationml/2006/main">
  <p:tag name="KSO_WM_DIAGRAM_VIRTUALLY_FRAME" val="{&quot;height&quot;:248,&quot;left&quot;:60,&quot;top&quot;:175.05,&quot;width&quot;:427.35}"/>
</p:tagLst>
</file>

<file path=ppt/tags/tag33.xml><?xml version="1.0" encoding="utf-8"?>
<p:tagLst xmlns:p="http://schemas.openxmlformats.org/presentationml/2006/main">
  <p:tag name="KSO_WM_DIAGRAM_VIRTUALLY_FRAME" val="{&quot;height&quot;:92.29763779527562,&quot;left&quot;:65.99055118110236,&quot;top&quot;:237.2314960629921,&quot;width&quot;:789.5570866141733}"/>
</p:tagLst>
</file>

<file path=ppt/tags/tag34.xml><?xml version="1.0" encoding="utf-8"?>
<p:tagLst xmlns:p="http://schemas.openxmlformats.org/presentationml/2006/main">
  <p:tag name="KSO_WM_DIAGRAM_VIRTUALLY_FRAME" val="{&quot;height&quot;:92.29763779527562,&quot;left&quot;:65.99055118110236,&quot;top&quot;:237.2314960629921,&quot;width&quot;:789.5570866141733}"/>
</p:tagLst>
</file>

<file path=ppt/tags/tag35.xml><?xml version="1.0" encoding="utf-8"?>
<p:tagLst xmlns:p="http://schemas.openxmlformats.org/presentationml/2006/main">
  <p:tag name="KSO_WM_DIAGRAM_VIRTUALLY_FRAME" val="{&quot;height&quot;:92.29763779527562,&quot;left&quot;:65.99055118110236,&quot;top&quot;:237.2314960629921,&quot;width&quot;:789.5570866141733}"/>
</p:tagLst>
</file>

<file path=ppt/tags/tag36.xml><?xml version="1.0" encoding="utf-8"?>
<p:tagLst xmlns:p="http://schemas.openxmlformats.org/presentationml/2006/main">
  <p:tag name="KSO_WM_DIAGRAM_VIRTUALLY_FRAME" val="{&quot;height&quot;:92.29763779527562,&quot;left&quot;:65.99055118110236,&quot;top&quot;:237.2314960629921,&quot;width&quot;:789.5570866141733}"/>
</p:tagLst>
</file>

<file path=ppt/tags/tag37.xml><?xml version="1.0" encoding="utf-8"?>
<p:tagLst xmlns:p="http://schemas.openxmlformats.org/presentationml/2006/main">
  <p:tag name="KSO_WM_DIAGRAM_VIRTUALLY_FRAME" val="{&quot;height&quot;:92.29763779527562,&quot;left&quot;:65.99055118110236,&quot;top&quot;:237.2314960629921,&quot;width&quot;:789.5570866141733}"/>
</p:tagLst>
</file>

<file path=ppt/tags/tag38.xml><?xml version="1.0" encoding="utf-8"?>
<p:tagLst xmlns:p="http://schemas.openxmlformats.org/presentationml/2006/main">
  <p:tag name="KSO_WM_DIAGRAM_VIRTUALLY_FRAME" val="{&quot;height&quot;:92.29763779527562,&quot;left&quot;:65.99055118110236,&quot;top&quot;:237.2314960629921,&quot;width&quot;:789.5570866141733}"/>
</p:tagLst>
</file>

<file path=ppt/tags/tag3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41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42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43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44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45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46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47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48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49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51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52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53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54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55.xml><?xml version="1.0" encoding="utf-8"?>
<p:tagLst xmlns:p="http://schemas.openxmlformats.org/presentationml/2006/main">
  <p:tag name="KSO_WM_DIAGRAM_VIRTUALLY_FRAME" val="{&quot;height&quot;:180,&quot;left&quot;:66,&quot;top&quot;:214,&quot;width&quot;:828}"/>
</p:tagLst>
</file>

<file path=ppt/tags/tag56.xml><?xml version="1.0" encoding="utf-8"?>
<p:tagLst xmlns:p="http://schemas.openxmlformats.org/presentationml/2006/main">
  <p:tag name="KSO_WM_DIAGRAM_VIRTUALLY_FRAME" val="{&quot;height&quot;:180,&quot;left&quot;:66,&quot;top&quot;:214,&quot;width&quot;:828}"/>
</p:tagLst>
</file>

<file path=ppt/tags/tag57.xml><?xml version="1.0" encoding="utf-8"?>
<p:tagLst xmlns:p="http://schemas.openxmlformats.org/presentationml/2006/main">
  <p:tag name="KSO_WM_DIAGRAM_VIRTUALLY_FRAME" val="{&quot;height&quot;:180,&quot;left&quot;:66,&quot;top&quot;:214,&quot;width&quot;:828}"/>
</p:tagLst>
</file>

<file path=ppt/tags/tag58.xml><?xml version="1.0" encoding="utf-8"?>
<p:tagLst xmlns:p="http://schemas.openxmlformats.org/presentationml/2006/main">
  <p:tag name="KSO_WM_DIAGRAM_VIRTUALLY_FRAME" val="{&quot;height&quot;:180,&quot;left&quot;:66,&quot;top&quot;:214,&quot;width&quot;:828}"/>
</p:tagLst>
</file>

<file path=ppt/tags/tag59.xml><?xml version="1.0" encoding="utf-8"?>
<p:tagLst xmlns:p="http://schemas.openxmlformats.org/presentationml/2006/main">
  <p:tag name="KSO_WM_DIAGRAM_VIRTUALLY_FRAME" val="{&quot;height&quot;:180,&quot;left&quot;:66,&quot;top&quot;:214,&quot;width&quot;:828}"/>
</p:tagLst>
</file>

<file path=ppt/tags/tag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DIAGRAM_VIRTUALLY_FRAME" val="{&quot;height&quot;:180,&quot;left&quot;:66,&quot;top&quot;:214,&quot;width&quot;:828}"/>
</p:tagLst>
</file>

<file path=ppt/tags/tag61.xml><?xml version="1.0" encoding="utf-8"?>
<p:tagLst xmlns:p="http://schemas.openxmlformats.org/presentationml/2006/main">
  <p:tag name="KSO_WM_DIAGRAM_VIRTUALLY_FRAME" val="{&quot;height&quot;:180,&quot;left&quot;:66,&quot;top&quot;:214,&quot;width&quot;:828}"/>
</p:tagLst>
</file>

<file path=ppt/tags/tag62.xml><?xml version="1.0" encoding="utf-8"?>
<p:tagLst xmlns:p="http://schemas.openxmlformats.org/presentationml/2006/main">
  <p:tag name="KSO_WM_DIAGRAM_VIRTUALLY_FRAME" val="{&quot;height&quot;:180,&quot;left&quot;:66,&quot;top&quot;:214,&quot;width&quot;:828}"/>
</p:tagLst>
</file>

<file path=ppt/tags/tag63.xml><?xml version="1.0" encoding="utf-8"?>
<p:tagLst xmlns:p="http://schemas.openxmlformats.org/presentationml/2006/main">
  <p:tag name="KSO_WM_DIAGRAM_VIRTUALLY_FRAME" val="{&quot;height&quot;:76.03123359580054,&quot;left&quot;:52.085958005249346,&quot;top&quot;:254.52342519685038,&quot;width&quot;:855.8280839895015}"/>
</p:tagLst>
</file>

<file path=ppt/tags/tag64.xml><?xml version="1.0" encoding="utf-8"?>
<p:tagLst xmlns:p="http://schemas.openxmlformats.org/presentationml/2006/main">
  <p:tag name="KSO_WM_DIAGRAM_VIRTUALLY_FRAME" val="{&quot;height&quot;:76.03123359580054,&quot;left&quot;:52.085958005249346,&quot;top&quot;:254.52342519685038,&quot;width&quot;:855.8280839895015}"/>
</p:tagLst>
</file>

<file path=ppt/tags/tag65.xml><?xml version="1.0" encoding="utf-8"?>
<p:tagLst xmlns:p="http://schemas.openxmlformats.org/presentationml/2006/main">
  <p:tag name="KSO_WM_DIAGRAM_VIRTUALLY_FRAME" val="{&quot;height&quot;:76.03123359580054,&quot;left&quot;:52.085958005249346,&quot;top&quot;:254.52342519685038,&quot;width&quot;:855.8280839895015}"/>
</p:tagLst>
</file>

<file path=ppt/tags/tag66.xml><?xml version="1.0" encoding="utf-8"?>
<p:tagLst xmlns:p="http://schemas.openxmlformats.org/presentationml/2006/main">
  <p:tag name="KSO_WM_DIAGRAM_VIRTUALLY_FRAME" val="{&quot;height&quot;:76.03123359580054,&quot;left&quot;:52.085958005249346,&quot;top&quot;:254.52342519685038,&quot;width&quot;:855.8280839895015}"/>
</p:tagLst>
</file>

<file path=ppt/tags/tag67.xml><?xml version="1.0" encoding="utf-8"?>
<p:tagLst xmlns:p="http://schemas.openxmlformats.org/presentationml/2006/main">
  <p:tag name="KSO_WM_DIAGRAM_VIRTUALLY_FRAME" val="{&quot;height&quot;:76.03123359580054,&quot;left&quot;:52.085958005249346,&quot;top&quot;:254.52342519685038,&quot;width&quot;:855.8280839895015}"/>
</p:tagLst>
</file>

<file path=ppt/tags/tag68.xml><?xml version="1.0" encoding="utf-8"?>
<p:tagLst xmlns:p="http://schemas.openxmlformats.org/presentationml/2006/main">
  <p:tag name="KSO_WM_DIAGRAM_VIRTUALLY_FRAME" val="{&quot;height&quot;:76.03123359580054,&quot;left&quot;:52.085958005249346,&quot;top&quot;:254.52342519685038,&quot;width&quot;:855.8280839895015}"/>
</p:tagLst>
</file>

<file path=ppt/tags/tag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DIAGRAM_VIRTUALLY_FRAME" val="{&quot;height&quot;:379.5473228346457,&quot;left&quot;:138.00007874015748,&quot;top&quot;:138.21732283464567,&quot;width&quot;:759.8823622047244}"/>
</p:tagLst>
</file>

<file path=ppt/tags/tag8.xml><?xml version="1.0" encoding="utf-8"?>
<p:tagLst xmlns:p="http://schemas.openxmlformats.org/presentationml/2006/main">
  <p:tag name="TABLE_ENDDRAG_ORIGIN_RECT" val="922*363"/>
  <p:tag name="TABLE_ENDDRAG_RECT" val="26*145*922*363"/>
</p:tagLst>
</file>

<file path=ppt/tags/tag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1*m_h_f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DIAGRAM_VIRTUALLY_FRAME" val="{&quot;height&quot;:271.8035433070866,&quot;left&quot;:303.6070866141732,&quot;top&quot;:119.28716535433071,&quot;width&quot;:563.876614173228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0" tIns="0" rIns="0" bIns="0" rtlCol="0" anchor="t"/>
      <a:lstStyle>
        <a:defPPr marL="0" indent="0" algn="l">
          <a:lnSpc>
            <a:spcPts val="1550"/>
          </a:lnSpc>
          <a:buNone/>
          <a:defRPr lang="en-US" sz="1600" dirty="0">
            <a:solidFill>
              <a:srgbClr val="272525"/>
            </a:solidFill>
            <a:latin typeface="微软雅黑" panose="020B0503020204020204" charset="-122"/>
            <a:ea typeface="微软雅黑" panose="020B0503020204020204" charset="-122"/>
            <a:cs typeface="Inter" pitchFamily="34" charset="-120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21508</Words>
  <Application>WPS 演示</Application>
  <PresentationFormat>宽屏</PresentationFormat>
  <Paragraphs>1475</Paragraphs>
  <Slides>83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83</vt:i4>
      </vt:variant>
    </vt:vector>
  </HeadingPairs>
  <TitlesOfParts>
    <vt:vector size="114" baseType="lpstr">
      <vt:lpstr>Arial</vt:lpstr>
      <vt:lpstr>宋体</vt:lpstr>
      <vt:lpstr>Wingdings</vt:lpstr>
      <vt:lpstr>Times New Roman</vt:lpstr>
      <vt:lpstr>微软雅黑</vt:lpstr>
      <vt:lpstr>Arial Unicode MS</vt:lpstr>
      <vt:lpstr>等线 Light</vt:lpstr>
      <vt:lpstr>等线</vt:lpstr>
      <vt:lpstr>MiSans</vt:lpstr>
      <vt:lpstr>MiSans</vt:lpstr>
      <vt:lpstr>Noto Sans SC</vt:lpstr>
      <vt:lpstr>Noto Sans SC</vt:lpstr>
      <vt:lpstr>Calibri</vt:lpstr>
      <vt:lpstr>Inter Bold</vt:lpstr>
      <vt:lpstr>MingLiU-ExtB</vt:lpstr>
      <vt:lpstr>Inter</vt:lpstr>
      <vt:lpstr>Consolas</vt:lpstr>
      <vt:lpstr>Inter Light</vt:lpstr>
      <vt:lpstr>Kata Bold</vt:lpstr>
      <vt:lpstr>Ink Free</vt:lpstr>
      <vt:lpstr>Windsor Std Light</vt:lpstr>
      <vt:lpstr>Arial</vt:lpstr>
      <vt:lpstr>Symbol</vt:lpstr>
      <vt:lpstr>NotoSansSC</vt:lpstr>
      <vt:lpstr>Courier New</vt:lpstr>
      <vt:lpstr>DejaVu Sans</vt:lpstr>
      <vt:lpstr>"Noto Sans SC", Roboto, sans-serif</vt:lpstr>
      <vt:lpstr>Office 主题​​</vt:lpstr>
      <vt:lpstr>Custom Theme</vt:lpstr>
      <vt:lpstr>Office Theme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什么是线性结构(Linear Structure)？</dc:title>
  <dc:creator>He Xiaoyu</dc:creator>
  <cp:lastModifiedBy>Blank</cp:lastModifiedBy>
  <cp:revision>1323</cp:revision>
  <cp:lastPrinted>2024-11-08T01:26:00Z</cp:lastPrinted>
  <dcterms:created xsi:type="dcterms:W3CDTF">2022-10-08T06:09:00Z</dcterms:created>
  <dcterms:modified xsi:type="dcterms:W3CDTF">2025-11-30T14:37:51Z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A91546BB2BF045DB85C5A9FFC744002D_13</vt:lpwstr>
  </property>
</Properties>
</file>